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329" r:id="rId3"/>
    <p:sldId id="368" r:id="rId4"/>
    <p:sldId id="367" r:id="rId5"/>
    <p:sldId id="420" r:id="rId6"/>
    <p:sldId id="428" r:id="rId7"/>
    <p:sldId id="422" r:id="rId8"/>
    <p:sldId id="423" r:id="rId9"/>
    <p:sldId id="433" r:id="rId10"/>
    <p:sldId id="432" r:id="rId11"/>
    <p:sldId id="330" r:id="rId12"/>
    <p:sldId id="421" r:id="rId13"/>
    <p:sldId id="425" r:id="rId14"/>
    <p:sldId id="429" r:id="rId15"/>
    <p:sldId id="431" r:id="rId16"/>
    <p:sldId id="424" r:id="rId17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84" y="-84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F10A8-1C47-4F82-B256-3FC16F626E2A}" type="datetimeFigureOut">
              <a:rPr kumimoji="1" lang="ja-JP" altLang="en-US" smtClean="0"/>
              <a:pPr/>
              <a:t>2011/12/3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E132F-8E26-4261-8D16-B47C903CF95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日米協力　</a:t>
            </a:r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KEK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1990</a:t>
            </a:r>
            <a:r>
              <a:rPr kumimoji="1" lang="ja-JP" altLang="en-US" dirty="0" smtClean="0"/>
              <a:t>年代～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2006</a:t>
            </a:r>
            <a:r>
              <a:rPr kumimoji="1" lang="ja-JP" altLang="en-US" dirty="0" smtClean="0"/>
              <a:t>年～　</a:t>
            </a:r>
            <a:r>
              <a:rPr kumimoji="1" lang="en-US" altLang="ja-JP" dirty="0" smtClean="0"/>
              <a:t>CERN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X</a:t>
            </a:r>
            <a:r>
              <a:rPr kumimoji="1" lang="ja-JP" altLang="en-US" dirty="0" smtClean="0"/>
              <a:t>バンド高電界開発　関わる　＆　共同研究体制　構築された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最近では、アジアのラボを含めた共同研究を開始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日米での共同研究はその基礎技術を提供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</a:t>
            </a:r>
            <a:endParaRPr kumimoji="1" lang="en-US" altLang="ja-JP" dirty="0" smtClean="0"/>
          </a:p>
          <a:p>
            <a:r>
              <a:rPr kumimoji="1" lang="en-US" altLang="ja-JP" dirty="0" smtClean="0"/>
              <a:t>SLAK/KEK</a:t>
            </a:r>
            <a:r>
              <a:rPr kumimoji="1" lang="ja-JP" altLang="en-US" dirty="0" smtClean="0"/>
              <a:t>の設備、人材、経験　を有効に使って開発発展させることが　今後の展開のキーになっている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42910" y="1357298"/>
            <a:ext cx="7772400" cy="2115667"/>
          </a:xfrm>
        </p:spPr>
        <p:txBody>
          <a:bodyPr>
            <a:normAutofit fontScale="90000"/>
          </a:bodyPr>
          <a:lstStyle/>
          <a:p>
            <a:r>
              <a:rPr kumimoji="1" lang="en-US" altLang="ja-JP" sz="7200" dirty="0" smtClean="0"/>
              <a:t>CERN-KEK </a:t>
            </a:r>
            <a:br>
              <a:rPr kumimoji="1" lang="en-US" altLang="ja-JP" sz="7200" dirty="0" smtClean="0"/>
            </a:br>
            <a:r>
              <a:rPr kumimoji="1" lang="en-US" altLang="ja-JP" sz="7200" dirty="0" smtClean="0"/>
              <a:t>X-band collaboration</a:t>
            </a:r>
            <a:endParaRPr kumimoji="1" lang="ja-JP" altLang="en-US" sz="72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schemeClr val="tx1"/>
                </a:solidFill>
              </a:rPr>
              <a:t>3</a:t>
            </a:r>
            <a:r>
              <a:rPr lang="en-US" altLang="ja-JP" dirty="0" smtClean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Dec. </a:t>
            </a:r>
            <a:r>
              <a:rPr lang="en-US" altLang="ja-JP" dirty="0" smtClean="0">
                <a:solidFill>
                  <a:schemeClr val="tx1"/>
                </a:solidFill>
              </a:rPr>
              <a:t>2011</a:t>
            </a:r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en-US" altLang="ja-JP" dirty="0" smtClean="0">
                <a:solidFill>
                  <a:schemeClr val="tx1"/>
                </a:solidFill>
              </a:rPr>
              <a:t>T. Higo </a:t>
            </a:r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en-US" altLang="ja-JP" dirty="0" smtClean="0">
                <a:solidFill>
                  <a:schemeClr val="tx1"/>
                </a:solidFill>
              </a:rPr>
              <a:t>on behalf of X-band group of KEK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>
            <a:noAutofit/>
          </a:bodyPr>
          <a:lstStyle/>
          <a:p>
            <a:r>
              <a:rPr lang="en-US" altLang="ja-JP" sz="4000" b="1" dirty="0" smtClean="0">
                <a:solidFill>
                  <a:srgbClr val="0070C0"/>
                </a:solidFill>
              </a:rPr>
              <a:t>Toward evaluation of TD24</a:t>
            </a:r>
            <a:r>
              <a:rPr kumimoji="1" lang="en-US" altLang="ja-JP" sz="4000" b="1" dirty="0" smtClean="0">
                <a:solidFill>
                  <a:srgbClr val="0070C0"/>
                </a:solidFill>
              </a:rPr>
              <a:t> </a:t>
            </a:r>
            <a:br>
              <a:rPr kumimoji="1" lang="en-US" altLang="ja-JP" sz="4000" b="1" dirty="0" smtClean="0">
                <a:solidFill>
                  <a:srgbClr val="0070C0"/>
                </a:solidFill>
              </a:rPr>
            </a:br>
            <a:r>
              <a:rPr kumimoji="1" lang="en-US" altLang="ja-JP" sz="4000" b="1" dirty="0" smtClean="0">
                <a:solidFill>
                  <a:srgbClr val="0070C0"/>
                </a:solidFill>
              </a:rPr>
              <a:t>in nominal CLIC operation</a:t>
            </a:r>
            <a:endParaRPr kumimoji="1" lang="ja-JP" alt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コンテンツ プレースホルダ 6"/>
          <p:cNvSpPr>
            <a:spLocks noGrp="1"/>
          </p:cNvSpPr>
          <p:nvPr>
            <p:ph idx="1"/>
          </p:nvPr>
        </p:nvSpPr>
        <p:spPr>
          <a:xfrm>
            <a:off x="500034" y="1357298"/>
            <a:ext cx="8286808" cy="4929222"/>
          </a:xfrm>
        </p:spPr>
        <p:txBody>
          <a:bodyPr>
            <a:normAutofit fontScale="85000" lnSpcReduction="10000"/>
          </a:bodyPr>
          <a:lstStyle/>
          <a:p>
            <a:r>
              <a:rPr kumimoji="1" lang="en-US" altLang="ja-JP" sz="3300" b="1" dirty="0" smtClean="0">
                <a:solidFill>
                  <a:srgbClr val="FF0000"/>
                </a:solidFill>
              </a:rPr>
              <a:t>Damped structure</a:t>
            </a:r>
          </a:p>
          <a:p>
            <a:pPr lvl="1"/>
            <a:r>
              <a:rPr lang="en-US" altLang="ja-JP" dirty="0" smtClean="0"/>
              <a:t>TD24#4 (present one, close to CLIC)</a:t>
            </a:r>
            <a:endParaRPr kumimoji="1" lang="en-US" altLang="ja-JP" dirty="0" smtClean="0"/>
          </a:p>
          <a:p>
            <a:r>
              <a:rPr lang="en-US" altLang="ja-JP" sz="3300" b="1" dirty="0" smtClean="0">
                <a:solidFill>
                  <a:srgbClr val="FF0000"/>
                </a:solidFill>
              </a:rPr>
              <a:t>100MV/m</a:t>
            </a:r>
            <a:r>
              <a:rPr lang="en-US" altLang="ja-JP" sz="3300" b="1" dirty="0" smtClean="0"/>
              <a:t> loaded</a:t>
            </a:r>
          </a:p>
          <a:p>
            <a:pPr lvl="1"/>
            <a:r>
              <a:rPr lang="en-US" altLang="ja-JP" dirty="0" smtClean="0"/>
              <a:t>100 </a:t>
            </a:r>
            <a:r>
              <a:rPr lang="en-US" altLang="ja-JP" dirty="0" smtClean="0"/>
              <a:t>MV/m </a:t>
            </a:r>
            <a:r>
              <a:rPr lang="en-US" altLang="ja-JP" dirty="0" smtClean="0"/>
              <a:t>no-loaded can only </a:t>
            </a:r>
            <a:r>
              <a:rPr lang="en-US" altLang="ja-JP" dirty="0" smtClean="0"/>
              <a:t>be estimated</a:t>
            </a:r>
          </a:p>
          <a:p>
            <a:r>
              <a:rPr lang="en-US" altLang="ja-JP" sz="3300" b="1" dirty="0" smtClean="0">
                <a:solidFill>
                  <a:srgbClr val="FF0000"/>
                </a:solidFill>
              </a:rPr>
              <a:t>CLIC pulse shape</a:t>
            </a:r>
          </a:p>
          <a:p>
            <a:pPr lvl="1"/>
            <a:r>
              <a:rPr lang="en-US" altLang="ja-JP" dirty="0" smtClean="0"/>
              <a:t>Nextef nominal test is severer in pulse shape, full square pulse of 252nsec</a:t>
            </a:r>
          </a:p>
          <a:p>
            <a:endParaRPr lang="en-US" altLang="ja-JP" sz="1900" dirty="0" smtClean="0">
              <a:solidFill>
                <a:srgbClr val="00B050"/>
              </a:solidFill>
            </a:endParaRPr>
          </a:p>
          <a:p>
            <a:r>
              <a:rPr lang="en-US" altLang="ja-JP" sz="3300" b="1" dirty="0" smtClean="0">
                <a:solidFill>
                  <a:srgbClr val="00B050"/>
                </a:solidFill>
              </a:rPr>
              <a:t>Processing continues</a:t>
            </a:r>
            <a:r>
              <a:rPr lang="en-US" altLang="ja-JP" dirty="0" smtClean="0">
                <a:solidFill>
                  <a:srgbClr val="00B050"/>
                </a:solidFill>
              </a:rPr>
              <a:t>, </a:t>
            </a:r>
            <a:r>
              <a:rPr lang="en-US" altLang="ja-JP" dirty="0" smtClean="0">
                <a:solidFill>
                  <a:srgbClr val="00B050"/>
                </a:solidFill>
              </a:rPr>
              <a:t>integrating more than 1700 hrs.</a:t>
            </a:r>
          </a:p>
          <a:p>
            <a:r>
              <a:rPr lang="en-US" altLang="ja-JP" b="1" dirty="0" smtClean="0">
                <a:solidFill>
                  <a:srgbClr val="0070C0"/>
                </a:solidFill>
              </a:rPr>
              <a:t>KEK and CERN agreed </a:t>
            </a:r>
            <a:r>
              <a:rPr lang="en-US" altLang="ja-JP" dirty="0" smtClean="0">
                <a:solidFill>
                  <a:srgbClr val="0070C0"/>
                </a:solidFill>
              </a:rPr>
              <a:t>to </a:t>
            </a:r>
            <a:r>
              <a:rPr lang="en-US" altLang="ja-JP" dirty="0" smtClean="0">
                <a:solidFill>
                  <a:srgbClr val="0070C0"/>
                </a:solidFill>
              </a:rPr>
              <a:t>evaluate the breakdown </a:t>
            </a:r>
            <a:r>
              <a:rPr lang="en-US" altLang="ja-JP" dirty="0" smtClean="0">
                <a:solidFill>
                  <a:srgbClr val="0070C0"/>
                </a:solidFill>
              </a:rPr>
              <a:t>rate</a:t>
            </a:r>
            <a:r>
              <a:rPr lang="en-US" altLang="ja-JP" dirty="0" smtClean="0">
                <a:solidFill>
                  <a:srgbClr val="0070C0"/>
                </a:solidFill>
              </a:rPr>
              <a:t>, </a:t>
            </a:r>
            <a:r>
              <a:rPr lang="en-US" altLang="ja-JP" b="1" dirty="0" smtClean="0">
                <a:solidFill>
                  <a:srgbClr val="0070C0"/>
                </a:solidFill>
              </a:rPr>
              <a:t>close </a:t>
            </a:r>
            <a:r>
              <a:rPr lang="en-US" altLang="ja-JP" b="1" dirty="0" smtClean="0">
                <a:solidFill>
                  <a:srgbClr val="0070C0"/>
                </a:solidFill>
              </a:rPr>
              <a:t>to </a:t>
            </a:r>
            <a:r>
              <a:rPr lang="en-US" altLang="ja-JP" b="1" dirty="0" smtClean="0">
                <a:solidFill>
                  <a:srgbClr val="0070C0"/>
                </a:solidFill>
              </a:rPr>
              <a:t>CLIC requirement</a:t>
            </a:r>
            <a:r>
              <a:rPr lang="en-US" altLang="ja-JP" dirty="0" smtClean="0">
                <a:solidFill>
                  <a:srgbClr val="0070C0"/>
                </a:solidFill>
              </a:rPr>
              <a:t>, through months of operation.</a:t>
            </a:r>
            <a:endParaRPr lang="ja-JP" altLang="en-US" dirty="0" smtClean="0">
              <a:solidFill>
                <a:srgbClr val="0070C0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grpSp>
        <p:nvGrpSpPr>
          <p:cNvPr id="30" name="グループ化 29"/>
          <p:cNvGrpSpPr/>
          <p:nvPr/>
        </p:nvGrpSpPr>
        <p:grpSpPr>
          <a:xfrm>
            <a:off x="6572264" y="1571612"/>
            <a:ext cx="2143172" cy="858844"/>
            <a:chOff x="6572264" y="1571612"/>
            <a:chExt cx="2143172" cy="858844"/>
          </a:xfrm>
        </p:grpSpPr>
        <p:grpSp>
          <p:nvGrpSpPr>
            <p:cNvPr id="19" name="グループ化 18"/>
            <p:cNvGrpSpPr/>
            <p:nvPr/>
          </p:nvGrpSpPr>
          <p:grpSpPr>
            <a:xfrm>
              <a:off x="6572264" y="1643050"/>
              <a:ext cx="2143172" cy="787406"/>
              <a:chOff x="5072066" y="1857364"/>
              <a:chExt cx="2857520" cy="1073158"/>
            </a:xfrm>
          </p:grpSpPr>
          <p:cxnSp>
            <p:nvCxnSpPr>
              <p:cNvPr id="9" name="直線コネクタ 8"/>
              <p:cNvCxnSpPr/>
              <p:nvPr/>
            </p:nvCxnSpPr>
            <p:spPr>
              <a:xfrm rot="5400000" flipH="1" flipV="1">
                <a:off x="5214942" y="2500306"/>
                <a:ext cx="642942" cy="21431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線コネクタ 9"/>
              <p:cNvCxnSpPr/>
              <p:nvPr/>
            </p:nvCxnSpPr>
            <p:spPr>
              <a:xfrm rot="5400000" flipH="1" flipV="1">
                <a:off x="5607851" y="1893083"/>
                <a:ext cx="428628" cy="35719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コネクタ 11"/>
              <p:cNvCxnSpPr/>
              <p:nvPr/>
            </p:nvCxnSpPr>
            <p:spPr>
              <a:xfrm>
                <a:off x="6000760" y="1857364"/>
                <a:ext cx="107157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コネクタ 13"/>
              <p:cNvCxnSpPr/>
              <p:nvPr/>
            </p:nvCxnSpPr>
            <p:spPr>
              <a:xfrm rot="16200000" flipH="1">
                <a:off x="6643702" y="2285992"/>
                <a:ext cx="1071570" cy="21431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コネクタ 16"/>
              <p:cNvCxnSpPr/>
              <p:nvPr/>
            </p:nvCxnSpPr>
            <p:spPr>
              <a:xfrm>
                <a:off x="5072066" y="2928934"/>
                <a:ext cx="285752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直線コネクタ 20"/>
            <p:cNvCxnSpPr/>
            <p:nvPr/>
          </p:nvCxnSpPr>
          <p:spPr>
            <a:xfrm rot="5400000" flipH="1" flipV="1">
              <a:off x="6535751" y="1964521"/>
              <a:ext cx="715174" cy="72232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>
              <a:off x="6929454" y="1643050"/>
              <a:ext cx="1143008" cy="1588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/>
            <p:cNvCxnSpPr/>
            <p:nvPr/>
          </p:nvCxnSpPr>
          <p:spPr>
            <a:xfrm rot="16200000" flipV="1">
              <a:off x="7751388" y="1893480"/>
              <a:ext cx="785818" cy="142082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grpSp>
        <p:nvGrpSpPr>
          <p:cNvPr id="33" name="グループ化 32"/>
          <p:cNvGrpSpPr/>
          <p:nvPr/>
        </p:nvGrpSpPr>
        <p:grpSpPr>
          <a:xfrm>
            <a:off x="428596" y="714356"/>
            <a:ext cx="8429625" cy="5957887"/>
            <a:chOff x="357158" y="714356"/>
            <a:chExt cx="8429625" cy="5957887"/>
          </a:xfrm>
        </p:grpSpPr>
        <p:pic>
          <p:nvPicPr>
            <p:cNvPr id="1536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7158" y="714356"/>
              <a:ext cx="8429625" cy="5957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テキスト ボックス 3"/>
            <p:cNvSpPr txBox="1"/>
            <p:nvPr/>
          </p:nvSpPr>
          <p:spPr>
            <a:xfrm>
              <a:off x="428625" y="3500438"/>
              <a:ext cx="865943" cy="64633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ja-JP" b="1" dirty="0">
                  <a:solidFill>
                    <a:srgbClr val="FF0000"/>
                  </a:solidFill>
                </a:rPr>
                <a:t>KT-1</a:t>
              </a:r>
            </a:p>
            <a:p>
              <a:pPr>
                <a:defRPr/>
              </a:pPr>
              <a:r>
                <a:rPr lang="en-US" altLang="ja-JP" b="1" dirty="0">
                  <a:solidFill>
                    <a:srgbClr val="FF0000"/>
                  </a:solidFill>
                </a:rPr>
                <a:t>X-band</a:t>
              </a:r>
              <a:endParaRPr lang="ja-JP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5365" name="テキスト ボックス 4"/>
            <p:cNvSpPr txBox="1">
              <a:spLocks noChangeArrowheads="1"/>
            </p:cNvSpPr>
            <p:nvPr/>
          </p:nvSpPr>
          <p:spPr bwMode="auto">
            <a:xfrm>
              <a:off x="1785938" y="5500688"/>
              <a:ext cx="979487" cy="646112"/>
            </a:xfrm>
            <a:prstGeom prst="rect">
              <a:avLst/>
            </a:prstGeom>
            <a:solidFill>
              <a:srgbClr val="00B05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b="1" dirty="0"/>
                <a:t>KT-2</a:t>
              </a:r>
            </a:p>
            <a:p>
              <a:r>
                <a:rPr lang="en-US" altLang="ja-JP" b="1" dirty="0"/>
                <a:t>C-band</a:t>
              </a:r>
              <a:endParaRPr lang="ja-JP" altLang="en-US" b="1" dirty="0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6143636" y="2143116"/>
              <a:ext cx="865943" cy="64633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ja-JP" b="1" dirty="0">
                  <a:solidFill>
                    <a:srgbClr val="FFFF00"/>
                  </a:solidFill>
                </a:rPr>
                <a:t>Nextef</a:t>
              </a:r>
            </a:p>
            <a:p>
              <a:pPr>
                <a:defRPr/>
              </a:pPr>
              <a:r>
                <a:rPr lang="en-US" altLang="ja-JP" b="1" dirty="0">
                  <a:solidFill>
                    <a:srgbClr val="FFFF00"/>
                  </a:solidFill>
                </a:rPr>
                <a:t>X-band</a:t>
              </a:r>
              <a:endParaRPr lang="ja-JP" alt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7" name="テキスト ボックス 4"/>
            <p:cNvSpPr txBox="1">
              <a:spLocks noChangeArrowheads="1"/>
            </p:cNvSpPr>
            <p:nvPr/>
          </p:nvSpPr>
          <p:spPr bwMode="auto">
            <a:xfrm>
              <a:off x="4429124" y="4429132"/>
              <a:ext cx="324128" cy="369332"/>
            </a:xfrm>
            <a:prstGeom prst="rect">
              <a:avLst/>
            </a:prstGeom>
            <a:solidFill>
              <a:srgbClr val="00B05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b="1" dirty="0" smtClean="0">
                  <a:solidFill>
                    <a:srgbClr val="FFFF00"/>
                  </a:solidFill>
                </a:rPr>
                <a:t>A</a:t>
              </a:r>
              <a:endParaRPr lang="ja-JP" alt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8" name="テキスト ボックス 4"/>
            <p:cNvSpPr txBox="1">
              <a:spLocks noChangeArrowheads="1"/>
            </p:cNvSpPr>
            <p:nvPr/>
          </p:nvSpPr>
          <p:spPr bwMode="auto">
            <a:xfrm>
              <a:off x="5214942" y="3571876"/>
              <a:ext cx="324128" cy="369332"/>
            </a:xfrm>
            <a:prstGeom prst="rect">
              <a:avLst/>
            </a:prstGeom>
            <a:solidFill>
              <a:srgbClr val="00B05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b="1" dirty="0" smtClean="0">
                  <a:solidFill>
                    <a:srgbClr val="FF0000"/>
                  </a:solidFill>
                </a:rPr>
                <a:t>B</a:t>
              </a:r>
              <a:endParaRPr lang="ja-JP" alt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14" name="直線コネクタ 13"/>
            <p:cNvCxnSpPr/>
            <p:nvPr/>
          </p:nvCxnSpPr>
          <p:spPr>
            <a:xfrm flipV="1">
              <a:off x="395536" y="3789040"/>
              <a:ext cx="1224136" cy="720080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rot="10800000">
              <a:off x="1547664" y="3789040"/>
              <a:ext cx="576064" cy="288032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/>
            <p:cNvCxnSpPr/>
            <p:nvPr/>
          </p:nvCxnSpPr>
          <p:spPr>
            <a:xfrm rot="10800000" flipV="1">
              <a:off x="2123728" y="3789040"/>
              <a:ext cx="432048" cy="216024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/>
            <p:cNvCxnSpPr/>
            <p:nvPr/>
          </p:nvCxnSpPr>
          <p:spPr>
            <a:xfrm rot="10800000">
              <a:off x="2483768" y="3789040"/>
              <a:ext cx="1008112" cy="576064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3491880" y="3861048"/>
              <a:ext cx="2448272" cy="504056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/>
            <p:cNvCxnSpPr/>
            <p:nvPr/>
          </p:nvCxnSpPr>
          <p:spPr>
            <a:xfrm rot="16200000" flipV="1">
              <a:off x="5544108" y="4185084"/>
              <a:ext cx="792088" cy="144016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 rot="10800000">
              <a:off x="5364088" y="4293096"/>
              <a:ext cx="576064" cy="360040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コネクタ 31"/>
            <p:cNvCxnSpPr/>
            <p:nvPr/>
          </p:nvCxnSpPr>
          <p:spPr>
            <a:xfrm rot="10800000">
              <a:off x="5796136" y="2924944"/>
              <a:ext cx="1224136" cy="720080"/>
            </a:xfrm>
            <a:prstGeom prst="line">
              <a:avLst/>
            </a:prstGeom>
            <a:ln w="3810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rot="10800000" flipV="1">
              <a:off x="1403648" y="3645024"/>
              <a:ext cx="5688632" cy="1296144"/>
            </a:xfrm>
            <a:prstGeom prst="line">
              <a:avLst/>
            </a:prstGeom>
            <a:ln w="5715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/>
            <p:cNvCxnSpPr/>
            <p:nvPr/>
          </p:nvCxnSpPr>
          <p:spPr>
            <a:xfrm rot="10800000" flipV="1">
              <a:off x="5364088" y="3717032"/>
              <a:ext cx="1584176" cy="864096"/>
            </a:xfrm>
            <a:prstGeom prst="line">
              <a:avLst/>
            </a:prstGeom>
            <a:ln w="3810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/>
            <p:cNvCxnSpPr/>
            <p:nvPr/>
          </p:nvCxnSpPr>
          <p:spPr>
            <a:xfrm>
              <a:off x="4355976" y="4077072"/>
              <a:ext cx="1008112" cy="504056"/>
            </a:xfrm>
            <a:prstGeom prst="line">
              <a:avLst/>
            </a:prstGeom>
            <a:ln w="3810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コネクタ 44"/>
            <p:cNvCxnSpPr>
              <a:stCxn id="7" idx="1"/>
            </p:cNvCxnSpPr>
            <p:nvPr/>
          </p:nvCxnSpPr>
          <p:spPr>
            <a:xfrm rot="10800000">
              <a:off x="4427984" y="4077072"/>
              <a:ext cx="1140" cy="536726"/>
            </a:xfrm>
            <a:prstGeom prst="line">
              <a:avLst/>
            </a:prstGeom>
            <a:ln w="3810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テキスト ボックス 24"/>
            <p:cNvSpPr txBox="1"/>
            <p:nvPr/>
          </p:nvSpPr>
          <p:spPr>
            <a:xfrm rot="20898033">
              <a:off x="1428064" y="4483393"/>
              <a:ext cx="33572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20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Pulse compressor </a:t>
              </a:r>
            </a:p>
          </p:txBody>
        </p:sp>
        <p:sp>
          <p:nvSpPr>
            <p:cNvPr id="27" name="テキスト ボックス 26"/>
            <p:cNvSpPr txBox="1"/>
            <p:nvPr/>
          </p:nvSpPr>
          <p:spPr>
            <a:xfrm rot="20898033">
              <a:off x="3247991" y="3714794"/>
              <a:ext cx="14582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KT1-B</a:t>
              </a:r>
            </a:p>
          </p:txBody>
        </p:sp>
      </p:grpSp>
      <p:sp>
        <p:nvSpPr>
          <p:cNvPr id="30" name="スライド番号プレースホルダ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31" name="日付プレースホルダ 3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15363" name="タイトル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034115" cy="135732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b="1" dirty="0" smtClean="0">
                <a:solidFill>
                  <a:srgbClr val="0070C0"/>
                </a:solidFill>
              </a:rPr>
              <a:t>Nextef </a:t>
            </a:r>
            <a:r>
              <a:rPr lang="en-US" altLang="ja-JP" b="1" dirty="0" smtClean="0">
                <a:solidFill>
                  <a:srgbClr val="0070C0"/>
                </a:solidFill>
              </a:rPr>
              <a:t>expansion </a:t>
            </a:r>
            <a:br>
              <a:rPr lang="en-US" altLang="ja-JP" b="1" dirty="0" smtClean="0">
                <a:solidFill>
                  <a:srgbClr val="0070C0"/>
                </a:solidFill>
              </a:rPr>
            </a:br>
            <a:r>
              <a:rPr lang="en-US" altLang="ja-JP" b="1" dirty="0" smtClean="0">
                <a:solidFill>
                  <a:srgbClr val="0070C0"/>
                </a:solidFill>
              </a:rPr>
              <a:t>for further strengthening the R&amp;D</a:t>
            </a:r>
            <a:endParaRPr lang="ja-JP" altLang="en-US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8643966" cy="1357298"/>
          </a:xfrm>
        </p:spPr>
        <p:txBody>
          <a:bodyPr>
            <a:noAutofit/>
          </a:bodyPr>
          <a:lstStyle/>
          <a:p>
            <a:r>
              <a:rPr kumimoji="1" lang="en-US" altLang="ja-JP" sz="4000" b="1" dirty="0" smtClean="0">
                <a:solidFill>
                  <a:srgbClr val="0070C0"/>
                </a:solidFill>
              </a:rPr>
              <a:t>Commissioning of another test area,</a:t>
            </a:r>
            <a:br>
              <a:rPr kumimoji="1" lang="en-US" altLang="ja-JP" sz="4000" b="1" dirty="0" smtClean="0">
                <a:solidFill>
                  <a:srgbClr val="0070C0"/>
                </a:solidFill>
              </a:rPr>
            </a:br>
            <a:r>
              <a:rPr kumimoji="1" lang="en-US" altLang="ja-JP" sz="4000" b="1" dirty="0" smtClean="0">
                <a:solidFill>
                  <a:srgbClr val="0070C0"/>
                </a:solidFill>
              </a:rPr>
              <a:t>shield-B, is early next year</a:t>
            </a:r>
            <a:endParaRPr kumimoji="1" lang="ja-JP" alt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595707" y="5357826"/>
            <a:ext cx="3000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 smtClean="0"/>
              <a:t>Candidate of t</a:t>
            </a:r>
            <a:r>
              <a:rPr kumimoji="1" lang="en-US" altLang="ja-JP" sz="2000" b="1" dirty="0" smtClean="0"/>
              <a:t>est </a:t>
            </a:r>
            <a:r>
              <a:rPr kumimoji="1" lang="en-US" altLang="ja-JP" sz="2000" b="1" dirty="0" smtClean="0"/>
              <a:t>setups </a:t>
            </a:r>
            <a:r>
              <a:rPr kumimoji="1" lang="en-US" altLang="ja-JP" sz="2000" b="1" dirty="0" smtClean="0"/>
              <a:t>being prepared at KEK</a:t>
            </a:r>
            <a:endParaRPr kumimoji="1" lang="ja-JP" altLang="en-US" sz="2000" b="1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2380997" y="3786190"/>
            <a:ext cx="2500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/>
              <a:t>Transport </a:t>
            </a:r>
            <a:r>
              <a:rPr lang="en-US" altLang="ja-JP" sz="2000" b="1" dirty="0" smtClean="0"/>
              <a:t>line</a:t>
            </a:r>
            <a:endParaRPr kumimoji="1" lang="ja-JP" altLang="en-US" sz="2000" b="1" dirty="0"/>
          </a:p>
        </p:txBody>
      </p:sp>
      <p:grpSp>
        <p:nvGrpSpPr>
          <p:cNvPr id="20" name="グループ化 19"/>
          <p:cNvGrpSpPr/>
          <p:nvPr/>
        </p:nvGrpSpPr>
        <p:grpSpPr>
          <a:xfrm>
            <a:off x="3500430" y="1285860"/>
            <a:ext cx="2000264" cy="2500330"/>
            <a:chOff x="6357950" y="785794"/>
            <a:chExt cx="2000264" cy="2500330"/>
          </a:xfrm>
        </p:grpSpPr>
        <p:pic>
          <p:nvPicPr>
            <p:cNvPr id="2051" name="Picture 3" descr="C:\Users\higo\2011\Pictures\110923 KT1-B Transport line\IMG_1224 from wall to 17 line reduced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357950" y="928670"/>
              <a:ext cx="1768091" cy="2357454"/>
            </a:xfrm>
            <a:prstGeom prst="rect">
              <a:avLst/>
            </a:prstGeom>
            <a:noFill/>
          </p:spPr>
        </p:pic>
        <p:sp>
          <p:nvSpPr>
            <p:cNvPr id="15" name="右矢印 14"/>
            <p:cNvSpPr/>
            <p:nvPr/>
          </p:nvSpPr>
          <p:spPr>
            <a:xfrm rot="10800000">
              <a:off x="7858148" y="785794"/>
              <a:ext cx="500066" cy="357190"/>
            </a:xfrm>
            <a:prstGeom prst="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8" name="グループ化 17"/>
          <p:cNvGrpSpPr/>
          <p:nvPr/>
        </p:nvGrpSpPr>
        <p:grpSpPr>
          <a:xfrm>
            <a:off x="452171" y="1285860"/>
            <a:ext cx="2859237" cy="2519064"/>
            <a:chOff x="2428860" y="1124250"/>
            <a:chExt cx="2859237" cy="2519064"/>
          </a:xfrm>
        </p:grpSpPr>
        <p:pic>
          <p:nvPicPr>
            <p:cNvPr id="2052" name="Picture 4" descr="C:\Users\higo\2011\Pictures\110923 KT1-B Transport line\IMG_4060 17deg line PC and Transport reduced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28860" y="1500174"/>
              <a:ext cx="2859237" cy="2143140"/>
            </a:xfrm>
            <a:prstGeom prst="rect">
              <a:avLst/>
            </a:prstGeom>
            <a:noFill/>
          </p:spPr>
        </p:pic>
        <p:sp>
          <p:nvSpPr>
            <p:cNvPr id="16" name="右矢印 15"/>
            <p:cNvSpPr/>
            <p:nvPr/>
          </p:nvSpPr>
          <p:spPr>
            <a:xfrm rot="6941227">
              <a:off x="4519853" y="1195688"/>
              <a:ext cx="500066" cy="357190"/>
            </a:xfrm>
            <a:prstGeom prst="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7" name="右矢印 16"/>
          <p:cNvSpPr/>
          <p:nvPr/>
        </p:nvSpPr>
        <p:spPr>
          <a:xfrm rot="2116049">
            <a:off x="771579" y="4040655"/>
            <a:ext cx="500066" cy="35719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Picture 2" descr="C:\Users\higo\2011\Pictures\111202 CuMo single-cell setup measured at KEK\Single-cell setup with KEK flan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2571744"/>
            <a:ext cx="3136585" cy="2825752"/>
          </a:xfrm>
          <a:prstGeom prst="rect">
            <a:avLst/>
          </a:prstGeom>
          <a:noFill/>
        </p:spPr>
      </p:pic>
      <p:sp>
        <p:nvSpPr>
          <p:cNvPr id="22" name="テキスト ボックス 21"/>
          <p:cNvSpPr txBox="1"/>
          <p:nvPr/>
        </p:nvSpPr>
        <p:spPr>
          <a:xfrm>
            <a:off x="5572132" y="1285860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/>
              <a:t>Single klystron</a:t>
            </a:r>
            <a:endParaRPr kumimoji="1" lang="ja-JP" altLang="en-US" sz="2000" b="1" dirty="0"/>
          </a:p>
        </p:txBody>
      </p:sp>
      <p:grpSp>
        <p:nvGrpSpPr>
          <p:cNvPr id="24" name="グループ化 23"/>
          <p:cNvGrpSpPr/>
          <p:nvPr/>
        </p:nvGrpSpPr>
        <p:grpSpPr>
          <a:xfrm>
            <a:off x="1142976" y="4357694"/>
            <a:ext cx="2857521" cy="2018940"/>
            <a:chOff x="1142976" y="3981828"/>
            <a:chExt cx="3071834" cy="2352306"/>
          </a:xfrm>
        </p:grpSpPr>
        <p:pic>
          <p:nvPicPr>
            <p:cNvPr id="9" name="Picture 4" descr="C:\Users\higo\2011\X-band\KT1-B Construction\111129　松本松下　３D図\Configuration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142976" y="3981828"/>
              <a:ext cx="3071834" cy="2352306"/>
            </a:xfrm>
            <a:prstGeom prst="rect">
              <a:avLst/>
            </a:prstGeom>
            <a:noFill/>
          </p:spPr>
        </p:pic>
        <p:sp>
          <p:nvSpPr>
            <p:cNvPr id="13" name="テキスト ボックス 12"/>
            <p:cNvSpPr txBox="1"/>
            <p:nvPr/>
          </p:nvSpPr>
          <p:spPr>
            <a:xfrm>
              <a:off x="2000232" y="4000504"/>
              <a:ext cx="1357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400" b="1" dirty="0" smtClean="0">
                  <a:solidFill>
                    <a:srgbClr val="FFFF00"/>
                  </a:solidFill>
                </a:rPr>
                <a:t>Shield-B</a:t>
              </a:r>
              <a:endParaRPr kumimoji="1" lang="ja-JP" altLang="en-US" sz="2400" b="1" dirty="0">
                <a:solidFill>
                  <a:srgbClr val="FFFF00"/>
                </a:solidFill>
              </a:endParaRPr>
            </a:p>
          </p:txBody>
        </p:sp>
      </p:grpSp>
      <p:cxnSp>
        <p:nvCxnSpPr>
          <p:cNvPr id="29" name="直線矢印コネクタ 28"/>
          <p:cNvCxnSpPr/>
          <p:nvPr/>
        </p:nvCxnSpPr>
        <p:spPr>
          <a:xfrm flipV="1">
            <a:off x="3714744" y="4286256"/>
            <a:ext cx="2095277" cy="64294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円/楕円 29"/>
          <p:cNvSpPr/>
          <p:nvPr/>
        </p:nvSpPr>
        <p:spPr>
          <a:xfrm rot="1821485">
            <a:off x="3387223" y="4861892"/>
            <a:ext cx="357190" cy="21431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00108"/>
          </a:xfrm>
        </p:spPr>
        <p:txBody>
          <a:bodyPr>
            <a:normAutofit fontScale="90000"/>
          </a:bodyPr>
          <a:lstStyle/>
          <a:p>
            <a:r>
              <a:rPr kumimoji="1" lang="en-US" altLang="ja-JP" b="1" dirty="0" smtClean="0">
                <a:solidFill>
                  <a:srgbClr val="0070C0"/>
                </a:solidFill>
              </a:rPr>
              <a:t>Other activities under collaboration</a:t>
            </a:r>
            <a:endParaRPr kumimoji="1" lang="ja-JP" altLang="en-US" b="1" dirty="0">
              <a:solidFill>
                <a:srgbClr val="0070C0"/>
              </a:solidFill>
            </a:endParaRP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pic>
        <p:nvPicPr>
          <p:cNvPr id="3075" name="Picture 3" descr="C:\Users\higo\2011\Pictures\111006 DDS test setups\1-2 Stack configration reduc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143380"/>
            <a:ext cx="2619164" cy="1963194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642910" y="928670"/>
            <a:ext cx="328614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 smtClean="0">
                <a:solidFill>
                  <a:srgbClr val="FF0000"/>
                </a:solidFill>
              </a:rPr>
              <a:t>DDS</a:t>
            </a:r>
            <a:r>
              <a:rPr lang="en-US" altLang="ja-JP" sz="2800" b="1" dirty="0" smtClean="0"/>
              <a:t> </a:t>
            </a:r>
          </a:p>
          <a:p>
            <a:pPr algn="ctr"/>
            <a:r>
              <a:rPr lang="en-US" altLang="ja-JP" sz="2400" b="1" dirty="0" smtClean="0"/>
              <a:t>d</a:t>
            </a:r>
            <a:r>
              <a:rPr kumimoji="1" lang="en-US" altLang="ja-JP" sz="2400" b="1" dirty="0" smtClean="0"/>
              <a:t>amped-detuned cells</a:t>
            </a:r>
            <a:endParaRPr kumimoji="1" lang="ja-JP" altLang="en-US" sz="2400" b="1" dirty="0"/>
          </a:p>
        </p:txBody>
      </p:sp>
      <p:pic>
        <p:nvPicPr>
          <p:cNvPr id="3074" name="Picture 2" descr="C:\Users\higo\2011\Pictures\111006 DDSA cells and test setups\DDSA test cell cup sid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857364"/>
            <a:ext cx="2647295" cy="2227327"/>
          </a:xfrm>
          <a:prstGeom prst="rect">
            <a:avLst/>
          </a:prstGeom>
          <a:noFill/>
        </p:spPr>
      </p:pic>
      <p:sp>
        <p:nvSpPr>
          <p:cNvPr id="13" name="角丸四角形 12"/>
          <p:cNvSpPr/>
          <p:nvPr/>
        </p:nvSpPr>
        <p:spPr>
          <a:xfrm>
            <a:off x="571472" y="857232"/>
            <a:ext cx="3429024" cy="550072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6" name="グループ化 15"/>
          <p:cNvGrpSpPr/>
          <p:nvPr/>
        </p:nvGrpSpPr>
        <p:grpSpPr>
          <a:xfrm>
            <a:off x="4572000" y="1285860"/>
            <a:ext cx="3643338" cy="1643074"/>
            <a:chOff x="4643438" y="1571612"/>
            <a:chExt cx="3643338" cy="1643074"/>
          </a:xfrm>
        </p:grpSpPr>
        <p:sp>
          <p:nvSpPr>
            <p:cNvPr id="10" name="テキスト ボックス 9"/>
            <p:cNvSpPr txBox="1"/>
            <p:nvPr/>
          </p:nvSpPr>
          <p:spPr>
            <a:xfrm>
              <a:off x="4929190" y="1785926"/>
              <a:ext cx="3357586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b="1" dirty="0" smtClean="0">
                  <a:solidFill>
                    <a:srgbClr val="FF0000"/>
                  </a:solidFill>
                </a:rPr>
                <a:t>Choke mode </a:t>
              </a:r>
              <a:r>
                <a:rPr kumimoji="1" lang="en-US" altLang="ja-JP" sz="2400" b="1" dirty="0" smtClean="0"/>
                <a:t>cavity </a:t>
              </a:r>
            </a:p>
            <a:p>
              <a:r>
                <a:rPr lang="en-US" altLang="ja-JP" sz="2400" b="1" dirty="0" smtClean="0"/>
                <a:t>Program </a:t>
              </a:r>
              <a:r>
                <a:rPr kumimoji="1" lang="en-US" altLang="ja-JP" sz="2400" b="1" dirty="0" smtClean="0"/>
                <a:t>in collaboration with </a:t>
              </a:r>
              <a:r>
                <a:rPr kumimoji="1" lang="en-US" altLang="ja-JP" sz="2400" b="1" dirty="0" err="1" smtClean="0"/>
                <a:t>Tsinghua</a:t>
              </a:r>
              <a:r>
                <a:rPr kumimoji="1" lang="en-US" altLang="ja-JP" sz="2400" b="1" dirty="0" smtClean="0"/>
                <a:t> </a:t>
              </a:r>
              <a:r>
                <a:rPr kumimoji="1" lang="en-US" altLang="ja-JP" sz="2400" b="1" dirty="0" err="1" smtClean="0"/>
                <a:t>univ</a:t>
              </a:r>
              <a:r>
                <a:rPr kumimoji="1" lang="en-US" altLang="ja-JP" sz="2400" b="1" dirty="0" smtClean="0"/>
                <a:t>.</a:t>
              </a:r>
              <a:endParaRPr kumimoji="1" lang="ja-JP" altLang="en-US" sz="2400" b="1" dirty="0"/>
            </a:p>
          </p:txBody>
        </p:sp>
        <p:sp>
          <p:nvSpPr>
            <p:cNvPr id="14" name="角丸四角形 13"/>
            <p:cNvSpPr/>
            <p:nvPr/>
          </p:nvSpPr>
          <p:spPr>
            <a:xfrm>
              <a:off x="4643438" y="1571612"/>
              <a:ext cx="3643338" cy="164307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7" name="グループ化 16"/>
          <p:cNvGrpSpPr/>
          <p:nvPr/>
        </p:nvGrpSpPr>
        <p:grpSpPr>
          <a:xfrm>
            <a:off x="4429124" y="3286124"/>
            <a:ext cx="4214842" cy="2714644"/>
            <a:chOff x="4429124" y="3429000"/>
            <a:chExt cx="4214842" cy="2714644"/>
          </a:xfrm>
        </p:grpSpPr>
        <p:sp>
          <p:nvSpPr>
            <p:cNvPr id="9" name="テキスト ボックス 8"/>
            <p:cNvSpPr txBox="1"/>
            <p:nvPr/>
          </p:nvSpPr>
          <p:spPr>
            <a:xfrm>
              <a:off x="4643438" y="3643314"/>
              <a:ext cx="4000528" cy="2357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b="1" dirty="0" smtClean="0">
                  <a:solidFill>
                    <a:srgbClr val="FF0000"/>
                  </a:solidFill>
                </a:rPr>
                <a:t>Assembly</a:t>
              </a:r>
              <a:r>
                <a:rPr kumimoji="1" lang="en-US" altLang="ja-JP" sz="2400" b="1" dirty="0" smtClean="0"/>
                <a:t> of whole structure by KEK to serve as an independent production study. We should revisit the fabrication study than that developed by SLAC/KEK.</a:t>
              </a:r>
              <a:endParaRPr kumimoji="1" lang="ja-JP" altLang="en-US" sz="2400" b="1" dirty="0"/>
            </a:p>
          </p:txBody>
        </p:sp>
        <p:sp>
          <p:nvSpPr>
            <p:cNvPr id="15" name="角丸四角形 14"/>
            <p:cNvSpPr/>
            <p:nvPr/>
          </p:nvSpPr>
          <p:spPr>
            <a:xfrm>
              <a:off x="4429124" y="3429000"/>
              <a:ext cx="4071966" cy="271464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7" descr="http://www.kek.jp/photoarchive/campusbuildings/KEKair10-01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5302"/>
            <a:ext cx="8786874" cy="5861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正方形/長方形 2"/>
          <p:cNvSpPr>
            <a:spLocks noChangeArrowheads="1"/>
          </p:cNvSpPr>
          <p:nvPr/>
        </p:nvSpPr>
        <p:spPr bwMode="auto">
          <a:xfrm>
            <a:off x="214282" y="333375"/>
            <a:ext cx="8929718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 </a:t>
            </a:r>
            <a:r>
              <a:rPr lang="en-US" altLang="ja-JP" i="1" dirty="0" smtClean="0">
                <a:latin typeface="Calibri" pitchFamily="34" charset="0"/>
              </a:rPr>
              <a:t>6th Annual Collaboration </a:t>
            </a:r>
            <a:r>
              <a:rPr lang="en-US" altLang="ja-JP" i="1" dirty="0">
                <a:latin typeface="Calibri" pitchFamily="34" charset="0"/>
              </a:rPr>
              <a:t>Meeting on </a:t>
            </a:r>
            <a:r>
              <a:rPr lang="en-US" altLang="ja-JP" i="1" dirty="0" smtClean="0">
                <a:latin typeface="Calibri" pitchFamily="34" charset="0"/>
              </a:rPr>
              <a:t>X-band accelerator structure design and test program</a:t>
            </a:r>
            <a:endParaRPr lang="en-US" altLang="ja-JP" sz="2400" i="1" dirty="0" smtClean="0">
              <a:latin typeface="Calibri" pitchFamily="34" charset="0"/>
            </a:endParaRPr>
          </a:p>
          <a:p>
            <a:r>
              <a:rPr lang="en-US" altLang="ja-JP" sz="2400" b="1" dirty="0" smtClean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en-US" altLang="ja-JP" sz="2400" b="1" dirty="0" smtClean="0">
                <a:solidFill>
                  <a:srgbClr val="FFFF00"/>
                </a:solidFill>
                <a:latin typeface="Calibri" pitchFamily="34" charset="0"/>
              </a:rPr>
              <a:t>                          </a:t>
            </a:r>
            <a:r>
              <a:rPr lang="en-US" altLang="ja-JP" sz="2800" b="1" dirty="0" smtClean="0">
                <a:solidFill>
                  <a:srgbClr val="FFFF00"/>
                </a:solidFill>
                <a:latin typeface="Calibri" pitchFamily="34" charset="0"/>
              </a:rPr>
              <a:t>International Workshop on </a:t>
            </a:r>
          </a:p>
          <a:p>
            <a:r>
              <a:rPr lang="en-US" altLang="ja-JP" sz="2800" b="1" dirty="0" smtClean="0">
                <a:solidFill>
                  <a:srgbClr val="FFFF00"/>
                </a:solidFill>
                <a:latin typeface="Calibri" pitchFamily="34" charset="0"/>
              </a:rPr>
              <a:t>    Breakdown Science and High Gradient Technology</a:t>
            </a:r>
            <a:endParaRPr lang="en-US" altLang="ja-JP" sz="800" dirty="0">
              <a:solidFill>
                <a:srgbClr val="FFFF00"/>
              </a:solidFill>
              <a:latin typeface="Calibri" pitchFamily="34" charset="0"/>
            </a:endParaRPr>
          </a:p>
          <a:p>
            <a:r>
              <a:rPr lang="en-US" altLang="ja-JP" b="1" i="1" dirty="0">
                <a:latin typeface="Calibri" pitchFamily="34" charset="0"/>
              </a:rPr>
              <a:t>Date: </a:t>
            </a:r>
            <a:r>
              <a:rPr lang="en-US" altLang="ja-JP" b="1" i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April 18th  </a:t>
            </a:r>
            <a:r>
              <a:rPr lang="en-US" altLang="ja-JP" b="1" i="1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to </a:t>
            </a:r>
            <a:r>
              <a:rPr lang="en-US" altLang="ja-JP" b="1" i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20th </a:t>
            </a:r>
            <a:r>
              <a:rPr lang="en-US" altLang="ja-JP" b="1" i="1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, </a:t>
            </a:r>
            <a:r>
              <a:rPr lang="en-US" altLang="ja-JP" b="1" i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2012</a:t>
            </a:r>
            <a:endParaRPr lang="en-US" altLang="ja-JP" b="1" i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  <a:p>
            <a:r>
              <a:rPr lang="en-US" altLang="ja-JP" b="1" i="1" dirty="0">
                <a:latin typeface="Calibri" pitchFamily="34" charset="0"/>
              </a:rPr>
              <a:t>Place: </a:t>
            </a:r>
            <a:r>
              <a:rPr lang="en-US" altLang="ja-JP" b="1" i="1" dirty="0"/>
              <a:t>Seminar hall of 4</a:t>
            </a:r>
            <a:r>
              <a:rPr lang="en-US" altLang="ja-JP" b="1" i="1" baseline="30000" dirty="0"/>
              <a:t>th</a:t>
            </a:r>
            <a:r>
              <a:rPr lang="en-US" altLang="ja-JP" b="1" i="1" dirty="0"/>
              <a:t> building, KEK, Tsukuba, Japan </a:t>
            </a:r>
            <a:endParaRPr lang="en-US" altLang="ja-JP" b="1" dirty="0">
              <a:solidFill>
                <a:srgbClr val="FFFF00"/>
              </a:solidFill>
              <a:latin typeface="Calibri" pitchFamily="34" charset="0"/>
            </a:endParaRPr>
          </a:p>
          <a:p>
            <a:r>
              <a:rPr lang="en-US" altLang="ja-JP" b="1" dirty="0">
                <a:latin typeface="Calibri" pitchFamily="34" charset="0"/>
              </a:rPr>
              <a:t>Chaired by  </a:t>
            </a:r>
            <a:r>
              <a:rPr lang="en-US" altLang="ja-JP" b="1" dirty="0" smtClean="0">
                <a:latin typeface="Calibri" pitchFamily="34" charset="0"/>
              </a:rPr>
              <a:t>T. Higo </a:t>
            </a:r>
            <a:r>
              <a:rPr lang="en-US" altLang="ja-JP" b="1" dirty="0">
                <a:latin typeface="Calibri" pitchFamily="34" charset="0"/>
              </a:rPr>
              <a:t>(KEK).</a:t>
            </a:r>
            <a:endParaRPr lang="ja-JP" altLang="ja-JP" b="1" dirty="0">
              <a:latin typeface="Calibri" pitchFamily="34" charset="0"/>
            </a:endParaRPr>
          </a:p>
          <a:p>
            <a:r>
              <a:rPr lang="en-US" altLang="ja-JP" b="1" dirty="0" smtClean="0">
                <a:latin typeface="Calibri" pitchFamily="34" charset="0"/>
              </a:rPr>
              <a:t>Scientific program by </a:t>
            </a:r>
            <a:r>
              <a:rPr lang="en-US" altLang="ja-JP" b="1" dirty="0" err="1">
                <a:latin typeface="Calibri" pitchFamily="34" charset="0"/>
              </a:rPr>
              <a:t>T.Higo</a:t>
            </a:r>
            <a:r>
              <a:rPr lang="en-US" altLang="ja-JP" b="1" dirty="0">
                <a:latin typeface="Calibri" pitchFamily="34" charset="0"/>
              </a:rPr>
              <a:t>(KEK) </a:t>
            </a:r>
            <a:r>
              <a:rPr lang="en-US" altLang="ja-JP" b="1" dirty="0" err="1">
                <a:latin typeface="Calibri" pitchFamily="34" charset="0"/>
              </a:rPr>
              <a:t>S.Tantawi</a:t>
            </a:r>
            <a:r>
              <a:rPr lang="en-US" altLang="ja-JP" b="1" dirty="0">
                <a:latin typeface="Calibri" pitchFamily="34" charset="0"/>
              </a:rPr>
              <a:t>(SLAC) W. Wuensch(CERN).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2011/12/14</a:t>
            </a: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A953D2-1E2E-4D64-BEC7-6973F42939ED}" type="slidenum">
              <a:rPr lang="ja-JP" altLang="en-US" smtClean="0"/>
              <a:pPr>
                <a:defRPr/>
              </a:pPr>
              <a:t>14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CERN-KEK High gradient activities in 2011</a:t>
            </a:r>
            <a:endParaRPr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14348" y="4857760"/>
            <a:ext cx="7929618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 smtClean="0">
                <a:solidFill>
                  <a:srgbClr val="FF0000"/>
                </a:solidFill>
              </a:rPr>
              <a:t>Next collaboration meeting in next April, </a:t>
            </a:r>
          </a:p>
          <a:p>
            <a:pPr algn="ctr"/>
            <a:r>
              <a:rPr kumimoji="1" lang="en-US" altLang="ja-JP" sz="3200" b="1" dirty="0" smtClean="0">
                <a:solidFill>
                  <a:srgbClr val="FF0000"/>
                </a:solidFill>
              </a:rPr>
              <a:t>a high gradient workshop, will be held in KEK.</a:t>
            </a:r>
            <a:endParaRPr kumimoji="1" lang="ja-JP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円/楕円 8"/>
          <p:cNvSpPr/>
          <p:nvPr/>
        </p:nvSpPr>
        <p:spPr>
          <a:xfrm>
            <a:off x="3714180" y="2980996"/>
            <a:ext cx="3286125" cy="321468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0179" name="日付プレースホルダ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altLang="ja-JP" smtClean="0">
                <a:latin typeface="Arial" charset="0"/>
                <a:ea typeface="ＭＳ Ｐゴシック" charset="-128"/>
              </a:rPr>
              <a:t>2011/12/14</a:t>
            </a:r>
            <a:endParaRPr lang="en-US" altLang="ja-JP" smtClean="0">
              <a:latin typeface="Arial" charset="0"/>
              <a:ea typeface="ＭＳ Ｐゴシック" charset="-128"/>
            </a:endParaRPr>
          </a:p>
        </p:txBody>
      </p:sp>
      <p:sp>
        <p:nvSpPr>
          <p:cNvPr id="50180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2699792" y="6356350"/>
            <a:ext cx="3320008" cy="365125"/>
          </a:xfrm>
          <a:noFill/>
        </p:spPr>
        <p:txBody>
          <a:bodyPr/>
          <a:lstStyle/>
          <a:p>
            <a:r>
              <a:rPr lang="en-US" altLang="ja-JP" smtClean="0">
                <a:latin typeface="Arial" charset="0"/>
                <a:ea typeface="ＭＳ Ｐゴシック" charset="-128"/>
              </a:rPr>
              <a:t>CERN-KEK High gradient activities in 2011</a:t>
            </a:r>
            <a:endParaRPr lang="en-US" altLang="ja-JP" dirty="0" smtClean="0">
              <a:latin typeface="Arial" charset="0"/>
              <a:ea typeface="ＭＳ Ｐゴシック" charset="-128"/>
            </a:endParaRPr>
          </a:p>
        </p:txBody>
      </p:sp>
      <p:sp>
        <p:nvSpPr>
          <p:cNvPr id="50181" name="スライド番号プレースホルダ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51C891-8135-4273-81FB-E02F04F560CC}" type="slidenum">
              <a:rPr lang="en-US" altLang="ja-JP" smtClean="0">
                <a:latin typeface="Arial" charset="0"/>
                <a:ea typeface="ＭＳ Ｐゴシック" charset="-128"/>
              </a:rPr>
              <a:pPr/>
              <a:t>15</a:t>
            </a:fld>
            <a:endParaRPr lang="en-US" altLang="ja-JP" smtClean="0">
              <a:latin typeface="Arial" charset="0"/>
              <a:ea typeface="ＭＳ Ｐゴシック" charset="-128"/>
            </a:endParaRPr>
          </a:p>
        </p:txBody>
      </p:sp>
      <p:sp>
        <p:nvSpPr>
          <p:cNvPr id="7" name="円/楕円 6"/>
          <p:cNvSpPr/>
          <p:nvPr/>
        </p:nvSpPr>
        <p:spPr>
          <a:xfrm>
            <a:off x="2499742" y="1337934"/>
            <a:ext cx="3286125" cy="32146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1428180" y="2980996"/>
            <a:ext cx="3286125" cy="32146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0185" name="テキスト ボックス 9"/>
          <p:cNvSpPr txBox="1">
            <a:spLocks noChangeArrowheads="1"/>
          </p:cNvSpPr>
          <p:nvPr/>
        </p:nvSpPr>
        <p:spPr bwMode="auto">
          <a:xfrm>
            <a:off x="2428860" y="1428736"/>
            <a:ext cx="285752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3200" b="1" dirty="0"/>
              <a:t>KEK</a:t>
            </a:r>
          </a:p>
          <a:p>
            <a:pPr algn="ctr"/>
            <a:r>
              <a:rPr lang="en-US" altLang="ja-JP" sz="2400" dirty="0">
                <a:solidFill>
                  <a:srgbClr val="FF0000"/>
                </a:solidFill>
              </a:rPr>
              <a:t>Structure </a:t>
            </a:r>
            <a:r>
              <a:rPr lang="en-US" altLang="ja-JP" sz="2400" dirty="0" smtClean="0">
                <a:solidFill>
                  <a:srgbClr val="FF0000"/>
                </a:solidFill>
              </a:rPr>
              <a:t>fabrication </a:t>
            </a:r>
            <a:r>
              <a:rPr lang="en-US" altLang="ja-JP" sz="2400" dirty="0">
                <a:solidFill>
                  <a:srgbClr val="FF0000"/>
                </a:solidFill>
              </a:rPr>
              <a:t>&amp; test </a:t>
            </a:r>
            <a:r>
              <a:rPr lang="en-US" altLang="ja-JP" sz="2400" dirty="0" smtClean="0">
                <a:solidFill>
                  <a:srgbClr val="FF0000"/>
                </a:solidFill>
              </a:rPr>
              <a:t> @Nextef</a:t>
            </a:r>
            <a:endParaRPr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50186" name="テキスト ボックス 10"/>
          <p:cNvSpPr txBox="1">
            <a:spLocks noChangeArrowheads="1"/>
          </p:cNvSpPr>
          <p:nvPr/>
        </p:nvSpPr>
        <p:spPr bwMode="auto">
          <a:xfrm>
            <a:off x="4857180" y="4624059"/>
            <a:ext cx="37153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2400" dirty="0"/>
              <a:t>CERN </a:t>
            </a:r>
            <a:r>
              <a:rPr lang="en-US" altLang="ja-JP" sz="2400" dirty="0" smtClean="0"/>
              <a:t>supports </a:t>
            </a:r>
            <a:r>
              <a:rPr lang="en-US" altLang="ja-JP" sz="2400" dirty="0"/>
              <a:t>for </a:t>
            </a:r>
            <a:r>
              <a:rPr lang="en-US" altLang="ja-JP" sz="2400" dirty="0" smtClean="0"/>
              <a:t>structure fabrication, high </a:t>
            </a:r>
            <a:r>
              <a:rPr lang="en-US" altLang="ja-JP" sz="2400" dirty="0"/>
              <a:t>power </a:t>
            </a:r>
            <a:r>
              <a:rPr lang="en-US" altLang="ja-JP" sz="2400" dirty="0" smtClean="0"/>
              <a:t>test &amp; </a:t>
            </a:r>
            <a:r>
              <a:rPr lang="en-US" altLang="ja-JP" sz="2400" dirty="0" smtClean="0"/>
              <a:t>s</a:t>
            </a:r>
            <a:r>
              <a:rPr lang="en-US" altLang="ja-JP" sz="2400" dirty="0" smtClean="0"/>
              <a:t>ystem </a:t>
            </a:r>
            <a:r>
              <a:rPr lang="en-US" altLang="ja-JP" sz="2400" dirty="0"/>
              <a:t>expansion</a:t>
            </a:r>
            <a:endParaRPr lang="ja-JP" altLang="en-US" sz="2400" dirty="0"/>
          </a:p>
        </p:txBody>
      </p:sp>
      <p:sp>
        <p:nvSpPr>
          <p:cNvPr id="50187" name="テキスト ボックス 11"/>
          <p:cNvSpPr txBox="1">
            <a:spLocks noChangeArrowheads="1"/>
          </p:cNvSpPr>
          <p:nvPr/>
        </p:nvSpPr>
        <p:spPr bwMode="auto">
          <a:xfrm>
            <a:off x="285720" y="4572008"/>
            <a:ext cx="335702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ja-JP" sz="2400" dirty="0">
                <a:solidFill>
                  <a:srgbClr val="00B050"/>
                </a:solidFill>
              </a:rPr>
              <a:t>SLAC </a:t>
            </a:r>
            <a:r>
              <a:rPr lang="en-US" altLang="ja-JP" sz="2400" dirty="0" smtClean="0">
                <a:solidFill>
                  <a:srgbClr val="00B050"/>
                </a:solidFill>
              </a:rPr>
              <a:t>conducts structure fabrication, high </a:t>
            </a:r>
            <a:r>
              <a:rPr lang="en-US" altLang="ja-JP" sz="2400" dirty="0">
                <a:solidFill>
                  <a:srgbClr val="00B050"/>
                </a:solidFill>
              </a:rPr>
              <a:t>power </a:t>
            </a:r>
            <a:r>
              <a:rPr lang="en-US" altLang="ja-JP" sz="2400" dirty="0" smtClean="0">
                <a:solidFill>
                  <a:srgbClr val="00B050"/>
                </a:solidFill>
              </a:rPr>
              <a:t>test &amp; basic </a:t>
            </a:r>
            <a:r>
              <a:rPr lang="en-US" altLang="ja-JP" sz="2400" dirty="0">
                <a:solidFill>
                  <a:srgbClr val="00B050"/>
                </a:solidFill>
              </a:rPr>
              <a:t>research</a:t>
            </a:r>
            <a:endParaRPr lang="ja-JP" altLang="en-US" sz="2400" dirty="0">
              <a:solidFill>
                <a:srgbClr val="00B050"/>
              </a:solidFill>
            </a:endParaRPr>
          </a:p>
        </p:txBody>
      </p:sp>
      <p:sp>
        <p:nvSpPr>
          <p:cNvPr id="50188" name="テキスト ボックス 12"/>
          <p:cNvSpPr txBox="1">
            <a:spLocks noChangeArrowheads="1"/>
          </p:cNvSpPr>
          <p:nvPr/>
        </p:nvSpPr>
        <p:spPr bwMode="auto">
          <a:xfrm rot="1865712">
            <a:off x="2611980" y="3167672"/>
            <a:ext cx="14323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2400" dirty="0" smtClean="0"/>
              <a:t>US-Japan</a:t>
            </a:r>
          </a:p>
          <a:p>
            <a:r>
              <a:rPr lang="en-US" altLang="ja-JP" sz="2400" dirty="0" smtClean="0"/>
              <a:t>SLAC/KEK</a:t>
            </a:r>
            <a:endParaRPr lang="en-US" altLang="ja-JP" sz="2400" dirty="0"/>
          </a:p>
        </p:txBody>
      </p:sp>
      <p:sp>
        <p:nvSpPr>
          <p:cNvPr id="50189" name="テキスト ボックス 13"/>
          <p:cNvSpPr txBox="1">
            <a:spLocks noChangeArrowheads="1"/>
          </p:cNvSpPr>
          <p:nvPr/>
        </p:nvSpPr>
        <p:spPr bwMode="auto">
          <a:xfrm rot="19736495">
            <a:off x="3788787" y="3285537"/>
            <a:ext cx="202155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 dirty="0"/>
              <a:t>CERN/KEK </a:t>
            </a:r>
            <a:r>
              <a:rPr lang="en-US" altLang="ja-JP" sz="2400" dirty="0" smtClean="0"/>
              <a:t>collaboration</a:t>
            </a:r>
            <a:endParaRPr lang="en-US" altLang="ja-JP" sz="2400" dirty="0"/>
          </a:p>
        </p:txBody>
      </p:sp>
      <p:sp>
        <p:nvSpPr>
          <p:cNvPr id="50191" name="テキスト ボックス 16"/>
          <p:cNvSpPr txBox="1">
            <a:spLocks noChangeArrowheads="1"/>
          </p:cNvSpPr>
          <p:nvPr/>
        </p:nvSpPr>
        <p:spPr bwMode="auto">
          <a:xfrm>
            <a:off x="5643570" y="4214818"/>
            <a:ext cx="1000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2800" b="1" dirty="0">
                <a:solidFill>
                  <a:srgbClr val="0000FF"/>
                </a:solidFill>
              </a:rPr>
              <a:t>CLIC</a:t>
            </a:r>
            <a:endParaRPr lang="ja-JP" altLang="en-US" sz="2800" b="1" dirty="0">
              <a:solidFill>
                <a:srgbClr val="0000FF"/>
              </a:solidFill>
            </a:endParaRPr>
          </a:p>
        </p:txBody>
      </p:sp>
      <p:sp>
        <p:nvSpPr>
          <p:cNvPr id="50192" name="テキスト ボックス 17"/>
          <p:cNvSpPr txBox="1">
            <a:spLocks noChangeArrowheads="1"/>
          </p:cNvSpPr>
          <p:nvPr/>
        </p:nvSpPr>
        <p:spPr bwMode="auto">
          <a:xfrm>
            <a:off x="1643042" y="3929066"/>
            <a:ext cx="12144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2800" b="1" dirty="0">
                <a:solidFill>
                  <a:srgbClr val="00B050"/>
                </a:solidFill>
              </a:rPr>
              <a:t>US-HG</a:t>
            </a:r>
            <a:endParaRPr lang="ja-JP" altLang="en-US" sz="2800" b="1" dirty="0">
              <a:solidFill>
                <a:srgbClr val="00B050"/>
              </a:solidFill>
            </a:endParaRPr>
          </a:p>
        </p:txBody>
      </p:sp>
      <p:sp>
        <p:nvSpPr>
          <p:cNvPr id="17" name="円/楕円 16"/>
          <p:cNvSpPr/>
          <p:nvPr/>
        </p:nvSpPr>
        <p:spPr>
          <a:xfrm>
            <a:off x="4499992" y="980728"/>
            <a:ext cx="3286125" cy="3214688"/>
          </a:xfrm>
          <a:prstGeom prst="ellipse">
            <a:avLst/>
          </a:prstGeom>
          <a:noFill/>
          <a:ln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テキスト ボックス 9"/>
          <p:cNvSpPr txBox="1">
            <a:spLocks noChangeArrowheads="1"/>
          </p:cNvSpPr>
          <p:nvPr/>
        </p:nvSpPr>
        <p:spPr bwMode="auto">
          <a:xfrm>
            <a:off x="5357818" y="1785926"/>
            <a:ext cx="35719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 dirty="0" err="1" smtClean="0"/>
              <a:t>Tsinghua</a:t>
            </a:r>
            <a:r>
              <a:rPr lang="en-US" altLang="ja-JP" sz="2400" dirty="0" smtClean="0"/>
              <a:t>, IHEP</a:t>
            </a:r>
            <a:endParaRPr lang="en-US" altLang="ja-JP" sz="2400" dirty="0"/>
          </a:p>
          <a:p>
            <a:pPr algn="ctr"/>
            <a:r>
              <a:rPr lang="en-US" altLang="ja-JP" sz="2400" dirty="0" smtClean="0"/>
              <a:t>Structure design,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fabrication &amp; t</a:t>
            </a:r>
            <a:r>
              <a:rPr lang="en-US" altLang="ja-JP" sz="2400" dirty="0" smtClean="0"/>
              <a:t>est</a:t>
            </a:r>
            <a:endParaRPr lang="ja-JP" altLang="en-US" sz="2400" dirty="0"/>
          </a:p>
        </p:txBody>
      </p:sp>
      <p:sp>
        <p:nvSpPr>
          <p:cNvPr id="19" name="テキスト ボックス 16"/>
          <p:cNvSpPr txBox="1">
            <a:spLocks noChangeArrowheads="1"/>
          </p:cNvSpPr>
          <p:nvPr/>
        </p:nvSpPr>
        <p:spPr bwMode="auto">
          <a:xfrm>
            <a:off x="5286380" y="1285860"/>
            <a:ext cx="27866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 b="1" dirty="0" smtClean="0">
                <a:solidFill>
                  <a:srgbClr val="FFC000"/>
                </a:solidFill>
              </a:rPr>
              <a:t>Asian </a:t>
            </a:r>
            <a:r>
              <a:rPr lang="en-US" altLang="ja-JP" sz="2400" b="1" dirty="0" smtClean="0">
                <a:solidFill>
                  <a:srgbClr val="FFC000"/>
                </a:solidFill>
              </a:rPr>
              <a:t>collab</a:t>
            </a:r>
            <a:r>
              <a:rPr lang="en-US" altLang="ja-JP" sz="2400" b="1" dirty="0" smtClean="0">
                <a:solidFill>
                  <a:srgbClr val="FFC000"/>
                </a:solidFill>
              </a:rPr>
              <a:t>oration</a:t>
            </a:r>
            <a:endParaRPr lang="ja-JP" altLang="en-US" sz="2400" b="1" dirty="0">
              <a:solidFill>
                <a:srgbClr val="FFC000"/>
              </a:solidFill>
            </a:endParaRPr>
          </a:p>
        </p:txBody>
      </p:sp>
      <p:sp>
        <p:nvSpPr>
          <p:cNvPr id="50178" name="タイトル 15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86808" cy="1053307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altLang="ja-JP" sz="3600" b="1" dirty="0" smtClean="0">
                <a:solidFill>
                  <a:srgbClr val="0070C0"/>
                </a:solidFill>
              </a:rPr>
              <a:t>CERN/KEK collaboration is a base for </a:t>
            </a:r>
            <a:r>
              <a:rPr lang="en-US" altLang="ja-JP" sz="3600" b="1" dirty="0" smtClean="0">
                <a:solidFill>
                  <a:srgbClr val="0070C0"/>
                </a:solidFill>
              </a:rPr>
              <a:t>worldwide </a:t>
            </a:r>
            <a:r>
              <a:rPr lang="en-US" altLang="ja-JP" sz="3600" b="1" dirty="0" smtClean="0">
                <a:solidFill>
                  <a:srgbClr val="0070C0"/>
                </a:solidFill>
              </a:rPr>
              <a:t>R&amp;D toward high gradient</a:t>
            </a:r>
            <a:endParaRPr lang="ja-JP" altLang="en-US" sz="36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Tm="84782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4800" b="1" dirty="0" smtClean="0">
                <a:solidFill>
                  <a:srgbClr val="0070C0"/>
                </a:solidFill>
              </a:rPr>
              <a:t>Conclusion </a:t>
            </a:r>
            <a:endParaRPr kumimoji="1" lang="ja-JP" altLang="en-US" sz="4800" b="1" dirty="0">
              <a:solidFill>
                <a:srgbClr val="0070C0"/>
              </a:solidFill>
            </a:endParaRPr>
          </a:p>
        </p:txBody>
      </p:sp>
      <p:sp>
        <p:nvSpPr>
          <p:cNvPr id="6" name="コンテンツ プレースホルダ 5"/>
          <p:cNvSpPr>
            <a:spLocks noGrp="1"/>
          </p:cNvSpPr>
          <p:nvPr>
            <p:ph idx="1"/>
          </p:nvPr>
        </p:nvSpPr>
        <p:spPr>
          <a:xfrm>
            <a:off x="714348" y="1571613"/>
            <a:ext cx="7786742" cy="4429156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 smtClean="0"/>
              <a:t>KEK appreciates the study toward CLIC high gradient accelerator structure.</a:t>
            </a:r>
          </a:p>
          <a:p>
            <a:r>
              <a:rPr lang="en-US" altLang="ja-JP" dirty="0" smtClean="0"/>
              <a:t>It gives KEK the important understanding and technology toward normal-conducting high-gradient operation.</a:t>
            </a:r>
          </a:p>
          <a:p>
            <a:r>
              <a:rPr kumimoji="1" lang="en-US" altLang="ja-JP" dirty="0" smtClean="0"/>
              <a:t>On the other hand, KEK believes that the study offers CLIC an important standpoint.</a:t>
            </a:r>
          </a:p>
          <a:p>
            <a:r>
              <a:rPr lang="en-US" altLang="ja-JP" dirty="0" smtClean="0"/>
              <a:t>Both CERN and KEK obtain mutual benefit from this collaboration.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altLang="ja-JP" b="1" dirty="0" smtClean="0">
                <a:solidFill>
                  <a:srgbClr val="0070C0"/>
                </a:solidFill>
              </a:rPr>
              <a:t>Activities centered at CLIC high-gradient accelerator structures in 2011</a:t>
            </a:r>
            <a:endParaRPr kumimoji="1" lang="ja-JP" altLang="en-US" b="1" dirty="0">
              <a:solidFill>
                <a:srgbClr val="0070C0"/>
              </a:solidFill>
            </a:endParaRPr>
          </a:p>
        </p:txBody>
      </p:sp>
      <p:sp>
        <p:nvSpPr>
          <p:cNvPr id="7" name="コンテンツ プレースホルダ 6"/>
          <p:cNvSpPr>
            <a:spLocks noGrp="1"/>
          </p:cNvSpPr>
          <p:nvPr>
            <p:ph idx="1"/>
          </p:nvPr>
        </p:nvSpPr>
        <p:spPr>
          <a:xfrm>
            <a:off x="642910" y="1571612"/>
            <a:ext cx="8001056" cy="4714908"/>
          </a:xfrm>
        </p:spPr>
        <p:txBody>
          <a:bodyPr>
            <a:noAutofit/>
          </a:bodyPr>
          <a:lstStyle/>
          <a:p>
            <a:r>
              <a:rPr kumimoji="1" lang="en-US" altLang="ja-JP" sz="2800" b="1" dirty="0" smtClean="0">
                <a:solidFill>
                  <a:srgbClr val="FF0000"/>
                </a:solidFill>
              </a:rPr>
              <a:t>Nextef </a:t>
            </a:r>
            <a:r>
              <a:rPr kumimoji="1" lang="en-US" altLang="ja-JP" sz="2800" b="1" dirty="0" smtClean="0">
                <a:solidFill>
                  <a:srgbClr val="FF0000"/>
                </a:solidFill>
              </a:rPr>
              <a:t>runs for CLIC prototype evaluation </a:t>
            </a:r>
            <a:endParaRPr kumimoji="1" lang="en-US" altLang="ja-JP" sz="2800" b="1" dirty="0" smtClean="0">
              <a:solidFill>
                <a:srgbClr val="FF0000"/>
              </a:solidFill>
            </a:endParaRPr>
          </a:p>
          <a:p>
            <a:pPr lvl="1"/>
            <a:r>
              <a:rPr lang="en-US" altLang="ja-JP" sz="2000" b="1" dirty="0" smtClean="0">
                <a:solidFill>
                  <a:srgbClr val="FF0000"/>
                </a:solidFill>
              </a:rPr>
              <a:t>T24 </a:t>
            </a:r>
            <a:r>
              <a:rPr lang="en-US" altLang="ja-JP" sz="2000" b="1" dirty="0" smtClean="0">
                <a:solidFill>
                  <a:srgbClr val="FF0000"/>
                </a:solidFill>
              </a:rPr>
              <a:t>(</a:t>
            </a:r>
            <a:r>
              <a:rPr lang="en-US" altLang="ja-JP" sz="2000" b="1" dirty="0" err="1" smtClean="0">
                <a:solidFill>
                  <a:srgbClr val="FF0000"/>
                </a:solidFill>
              </a:rPr>
              <a:t>undamped</a:t>
            </a:r>
            <a:r>
              <a:rPr lang="en-US" altLang="ja-JP" sz="2000" b="1" dirty="0" smtClean="0">
                <a:solidFill>
                  <a:srgbClr val="FF0000"/>
                </a:solidFill>
              </a:rPr>
              <a:t>) was tested for 2000 hours till earthquake.</a:t>
            </a:r>
          </a:p>
          <a:p>
            <a:pPr lvl="1"/>
            <a:r>
              <a:rPr kumimoji="1" lang="en-US" altLang="ja-JP" sz="2000" b="1" dirty="0" smtClean="0">
                <a:solidFill>
                  <a:srgbClr val="FF0000"/>
                </a:solidFill>
              </a:rPr>
              <a:t>TD24 (damped, CLIC prototype) is being </a:t>
            </a:r>
            <a:r>
              <a:rPr kumimoji="1" lang="en-US" altLang="ja-JP" sz="2000" b="1" dirty="0" smtClean="0">
                <a:solidFill>
                  <a:srgbClr val="FF0000"/>
                </a:solidFill>
              </a:rPr>
              <a:t>tested now.</a:t>
            </a:r>
          </a:p>
          <a:p>
            <a:r>
              <a:rPr lang="en-US" altLang="ja-JP" sz="2800" b="1" dirty="0" smtClean="0">
                <a:solidFill>
                  <a:srgbClr val="00B0F0"/>
                </a:solidFill>
              </a:rPr>
              <a:t>R</a:t>
            </a:r>
            <a:r>
              <a:rPr lang="en-US" altLang="ja-JP" sz="2800" b="1" dirty="0" smtClean="0">
                <a:solidFill>
                  <a:srgbClr val="00B0F0"/>
                </a:solidFill>
              </a:rPr>
              <a:t>ole </a:t>
            </a:r>
            <a:r>
              <a:rPr lang="en-US" altLang="ja-JP" sz="2800" b="1" dirty="0" smtClean="0">
                <a:solidFill>
                  <a:srgbClr val="00B0F0"/>
                </a:solidFill>
              </a:rPr>
              <a:t>of magnetic </a:t>
            </a:r>
            <a:r>
              <a:rPr lang="en-US" altLang="ja-JP" sz="2800" b="1" dirty="0" smtClean="0">
                <a:solidFill>
                  <a:srgbClr val="00B0F0"/>
                </a:solidFill>
              </a:rPr>
              <a:t>field</a:t>
            </a:r>
          </a:p>
          <a:p>
            <a:pPr lvl="1"/>
            <a:r>
              <a:rPr lang="en-US" altLang="ja-JP" sz="2000" b="1" dirty="0" smtClean="0">
                <a:solidFill>
                  <a:srgbClr val="00B0F0"/>
                </a:solidFill>
              </a:rPr>
              <a:t>Became evident through the tests</a:t>
            </a:r>
            <a:endParaRPr lang="en-US" altLang="ja-JP" sz="2000" b="1" dirty="0" smtClean="0">
              <a:solidFill>
                <a:srgbClr val="00B0F0"/>
              </a:solidFill>
            </a:endParaRPr>
          </a:p>
          <a:p>
            <a:r>
              <a:rPr lang="en-US" altLang="ja-JP" sz="2800" b="1" dirty="0" smtClean="0">
                <a:solidFill>
                  <a:srgbClr val="7030A0"/>
                </a:solidFill>
              </a:rPr>
              <a:t>Nextef is establishing a new test area for</a:t>
            </a:r>
          </a:p>
          <a:p>
            <a:pPr lvl="1"/>
            <a:r>
              <a:rPr lang="en-US" altLang="ja-JP" sz="2000" b="1" dirty="0" smtClean="0">
                <a:solidFill>
                  <a:srgbClr val="7030A0"/>
                </a:solidFill>
              </a:rPr>
              <a:t>Basic studies to understand </a:t>
            </a:r>
            <a:r>
              <a:rPr lang="en-US" altLang="ja-JP" sz="2000" b="1" dirty="0" smtClean="0">
                <a:solidFill>
                  <a:srgbClr val="7030A0"/>
                </a:solidFill>
              </a:rPr>
              <a:t>and suppress</a:t>
            </a:r>
            <a:r>
              <a:rPr lang="en-US" altLang="ja-JP" sz="2000" b="1" dirty="0" smtClean="0">
                <a:solidFill>
                  <a:srgbClr val="7030A0"/>
                </a:solidFill>
              </a:rPr>
              <a:t> </a:t>
            </a:r>
            <a:r>
              <a:rPr lang="en-US" altLang="ja-JP" sz="2000" b="1" dirty="0" smtClean="0">
                <a:solidFill>
                  <a:srgbClr val="7030A0"/>
                </a:solidFill>
              </a:rPr>
              <a:t>breakdowns</a:t>
            </a:r>
            <a:endParaRPr lang="en-US" altLang="ja-JP" sz="2000" b="1" dirty="0" smtClean="0">
              <a:solidFill>
                <a:srgbClr val="7030A0"/>
              </a:solidFill>
            </a:endParaRPr>
          </a:p>
          <a:p>
            <a:pPr lvl="1"/>
            <a:r>
              <a:rPr lang="en-US" altLang="ja-JP" sz="2000" b="1" dirty="0" smtClean="0">
                <a:solidFill>
                  <a:srgbClr val="7030A0"/>
                </a:solidFill>
              </a:rPr>
              <a:t>Study toward much higher gradient</a:t>
            </a:r>
          </a:p>
          <a:p>
            <a:r>
              <a:rPr lang="en-US" altLang="ja-JP" sz="2800" b="1" dirty="0" smtClean="0">
                <a:solidFill>
                  <a:srgbClr val="00B050"/>
                </a:solidFill>
              </a:rPr>
              <a:t>Production of test structures</a:t>
            </a:r>
          </a:p>
          <a:p>
            <a:pPr lvl="1"/>
            <a:r>
              <a:rPr lang="en-US" altLang="ja-JP" sz="2000" b="1" dirty="0" smtClean="0">
                <a:solidFill>
                  <a:srgbClr val="00B050"/>
                </a:solidFill>
              </a:rPr>
              <a:t>Two pairs of </a:t>
            </a:r>
            <a:r>
              <a:rPr lang="en-US" altLang="ja-JP" sz="2000" b="1" dirty="0" smtClean="0">
                <a:solidFill>
                  <a:srgbClr val="00B050"/>
                </a:solidFill>
              </a:rPr>
              <a:t>prototypes </a:t>
            </a:r>
            <a:r>
              <a:rPr lang="en-US" altLang="ja-JP" sz="2000" b="1" dirty="0" smtClean="0">
                <a:solidFill>
                  <a:srgbClr val="00B050"/>
                </a:solidFill>
              </a:rPr>
              <a:t>are </a:t>
            </a:r>
            <a:r>
              <a:rPr lang="en-US" altLang="ja-JP" sz="2000" b="1" dirty="0" smtClean="0">
                <a:solidFill>
                  <a:srgbClr val="00B050"/>
                </a:solidFill>
              </a:rPr>
              <a:t>being made in 2011</a:t>
            </a:r>
            <a:endParaRPr lang="en-US" altLang="ja-JP" sz="2000" b="1" dirty="0" smtClean="0">
              <a:solidFill>
                <a:srgbClr val="00B050"/>
              </a:solidFill>
            </a:endParaRPr>
          </a:p>
          <a:p>
            <a:pPr lvl="1"/>
            <a:r>
              <a:rPr lang="en-US" altLang="ja-JP" sz="2000" b="1" dirty="0" smtClean="0">
                <a:solidFill>
                  <a:srgbClr val="00B050"/>
                </a:solidFill>
              </a:rPr>
              <a:t>Taking benefit from the collaboration with </a:t>
            </a:r>
            <a:r>
              <a:rPr lang="en-US" altLang="ja-JP" sz="2000" b="1" dirty="0" smtClean="0">
                <a:solidFill>
                  <a:srgbClr val="00B050"/>
                </a:solidFill>
              </a:rPr>
              <a:t>SLAC</a:t>
            </a:r>
            <a:endParaRPr lang="en-US" altLang="ja-JP" sz="2000" b="1" dirty="0" smtClean="0">
              <a:solidFill>
                <a:srgbClr val="00B050"/>
              </a:solidFill>
            </a:endParaRPr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角丸四角形 62"/>
          <p:cNvSpPr/>
          <p:nvPr/>
        </p:nvSpPr>
        <p:spPr>
          <a:xfrm>
            <a:off x="5143504" y="714356"/>
            <a:ext cx="1857388" cy="576064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36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ja-JP" b="1" dirty="0" smtClean="0">
                <a:solidFill>
                  <a:srgbClr val="0070C0"/>
                </a:solidFill>
              </a:rPr>
              <a:t>High-gradient test at </a:t>
            </a:r>
            <a:r>
              <a:rPr lang="en-US" altLang="ja-JP" b="1" dirty="0" smtClean="0">
                <a:solidFill>
                  <a:srgbClr val="0070C0"/>
                </a:solidFill>
              </a:rPr>
              <a:t>Nextef</a:t>
            </a:r>
            <a:endParaRPr lang="ja-JP" altLang="en-US" sz="2800" b="1" dirty="0" smtClean="0">
              <a:solidFill>
                <a:srgbClr val="0070C0"/>
              </a:solidFill>
            </a:endParaRPr>
          </a:p>
        </p:txBody>
      </p:sp>
      <p:cxnSp>
        <p:nvCxnSpPr>
          <p:cNvPr id="46" name="直線コネクタ 45"/>
          <p:cNvCxnSpPr/>
          <p:nvPr/>
        </p:nvCxnSpPr>
        <p:spPr>
          <a:xfrm>
            <a:off x="573088" y="1516063"/>
            <a:ext cx="8142287" cy="47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4" name="テキスト ボックス 46"/>
          <p:cNvSpPr txBox="1">
            <a:spLocks noChangeArrowheads="1"/>
          </p:cNvSpPr>
          <p:nvPr/>
        </p:nvSpPr>
        <p:spPr bwMode="auto">
          <a:xfrm>
            <a:off x="644525" y="1214438"/>
            <a:ext cx="8013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>
                <a:latin typeface="Calibri" pitchFamily="34" charset="0"/>
              </a:rPr>
              <a:t>      7     10     1      4     7     10     1      4      7     10     1      4      7      10    1     4       7    10</a:t>
            </a:r>
            <a:endParaRPr lang="ja-JP" altLang="en-US">
              <a:latin typeface="Calibri" pitchFamily="34" charset="0"/>
            </a:endParaRPr>
          </a:p>
        </p:txBody>
      </p:sp>
      <p:cxnSp>
        <p:nvCxnSpPr>
          <p:cNvPr id="28" name="直線コネクタ 27"/>
          <p:cNvCxnSpPr/>
          <p:nvPr/>
        </p:nvCxnSpPr>
        <p:spPr bwMode="auto">
          <a:xfrm rot="5400000">
            <a:off x="-1581944" y="3798094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 bwMode="auto">
          <a:xfrm rot="5400000">
            <a:off x="-1150937" y="3797300"/>
            <a:ext cx="499903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/>
        </p:nvCxnSpPr>
        <p:spPr bwMode="auto">
          <a:xfrm rot="5400000">
            <a:off x="-938213" y="3571876"/>
            <a:ext cx="5440363" cy="111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 bwMode="auto">
          <a:xfrm rot="5400000">
            <a:off x="-292100" y="3795713"/>
            <a:ext cx="49990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 bwMode="auto">
          <a:xfrm rot="5400000">
            <a:off x="135731" y="3794919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 bwMode="auto">
          <a:xfrm rot="5400000">
            <a:off x="566738" y="3794125"/>
            <a:ext cx="499903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 bwMode="auto">
          <a:xfrm rot="16200000" flipH="1">
            <a:off x="780257" y="3580606"/>
            <a:ext cx="5422900" cy="47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/>
          <p:cNvCxnSpPr/>
          <p:nvPr/>
        </p:nvCxnSpPr>
        <p:spPr bwMode="auto">
          <a:xfrm rot="5400000">
            <a:off x="1425575" y="3792538"/>
            <a:ext cx="49990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/>
          <p:cNvCxnSpPr/>
          <p:nvPr/>
        </p:nvCxnSpPr>
        <p:spPr bwMode="auto">
          <a:xfrm rot="5400000">
            <a:off x="1853406" y="3791744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 bwMode="auto">
          <a:xfrm rot="5400000">
            <a:off x="2284413" y="3790950"/>
            <a:ext cx="499903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/>
          <p:cNvCxnSpPr/>
          <p:nvPr/>
        </p:nvCxnSpPr>
        <p:spPr bwMode="auto">
          <a:xfrm rot="5400000">
            <a:off x="2771802" y="3501008"/>
            <a:ext cx="4896542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/>
          <p:nvPr/>
        </p:nvCxnSpPr>
        <p:spPr bwMode="auto">
          <a:xfrm rot="5400000">
            <a:off x="3143250" y="3789363"/>
            <a:ext cx="49990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/>
        </p:nvCxnSpPr>
        <p:spPr bwMode="auto">
          <a:xfrm rot="5400000">
            <a:off x="3571081" y="3788569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 bwMode="auto">
          <a:xfrm rot="5400000">
            <a:off x="4002088" y="3787775"/>
            <a:ext cx="499903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 bwMode="auto">
          <a:xfrm rot="5400000">
            <a:off x="4214813" y="3571875"/>
            <a:ext cx="5430838" cy="15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 bwMode="auto">
          <a:xfrm rot="5400000">
            <a:off x="4860131" y="3785394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/>
        </p:nvCxnSpPr>
        <p:spPr bwMode="auto">
          <a:xfrm rot="5400000">
            <a:off x="5288756" y="3785394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82" name="テキスト ボックス 47"/>
          <p:cNvSpPr txBox="1">
            <a:spLocks noChangeArrowheads="1"/>
          </p:cNvSpPr>
          <p:nvPr/>
        </p:nvSpPr>
        <p:spPr bwMode="auto">
          <a:xfrm>
            <a:off x="501650" y="871538"/>
            <a:ext cx="81454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2008                          2009                     2010                          2011                       2012</a:t>
            </a:r>
            <a:endParaRPr lang="ja-JP" altLang="en-US" dirty="0">
              <a:latin typeface="Calibri" pitchFamily="34" charset="0"/>
            </a:endParaRPr>
          </a:p>
        </p:txBody>
      </p:sp>
      <p:cxnSp>
        <p:nvCxnSpPr>
          <p:cNvPr id="50" name="直線コネクタ 49"/>
          <p:cNvCxnSpPr/>
          <p:nvPr/>
        </p:nvCxnSpPr>
        <p:spPr bwMode="auto">
          <a:xfrm rot="5400000">
            <a:off x="5717381" y="3785394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/>
          <p:cNvCxnSpPr/>
          <p:nvPr/>
        </p:nvCxnSpPr>
        <p:spPr bwMode="auto">
          <a:xfrm rot="5400000">
            <a:off x="5932488" y="3571875"/>
            <a:ext cx="5427662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右矢印 60"/>
          <p:cNvSpPr/>
          <p:nvPr/>
        </p:nvSpPr>
        <p:spPr>
          <a:xfrm>
            <a:off x="1216025" y="2287712"/>
            <a:ext cx="1357313" cy="21431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386" name="テキスト ボックス 62"/>
          <p:cNvSpPr txBox="1">
            <a:spLocks noChangeArrowheads="1"/>
          </p:cNvSpPr>
          <p:nvPr/>
        </p:nvSpPr>
        <p:spPr bwMode="auto">
          <a:xfrm>
            <a:off x="2644775" y="2216274"/>
            <a:ext cx="1384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T18_Disk_#2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64" name="右矢印 63"/>
          <p:cNvSpPr/>
          <p:nvPr/>
        </p:nvSpPr>
        <p:spPr>
          <a:xfrm>
            <a:off x="2573338" y="2644899"/>
            <a:ext cx="714375" cy="21431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388" name="テキスト ボックス 64"/>
          <p:cNvSpPr txBox="1">
            <a:spLocks noChangeArrowheads="1"/>
          </p:cNvSpPr>
          <p:nvPr/>
        </p:nvSpPr>
        <p:spPr bwMode="auto">
          <a:xfrm>
            <a:off x="3359150" y="2573462"/>
            <a:ext cx="16462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TD18_Quad_#5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68" name="右矢印 67"/>
          <p:cNvSpPr/>
          <p:nvPr/>
        </p:nvSpPr>
        <p:spPr>
          <a:xfrm>
            <a:off x="3359150" y="3002087"/>
            <a:ext cx="1644898" cy="21088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390" name="テキスト ボックス 68"/>
          <p:cNvSpPr txBox="1">
            <a:spLocks noChangeArrowheads="1"/>
          </p:cNvSpPr>
          <p:nvPr/>
        </p:nvSpPr>
        <p:spPr bwMode="auto">
          <a:xfrm>
            <a:off x="5076056" y="2924944"/>
            <a:ext cx="1525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TD18_Disk_#2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70" name="右矢印 69"/>
          <p:cNvSpPr/>
          <p:nvPr/>
        </p:nvSpPr>
        <p:spPr>
          <a:xfrm>
            <a:off x="6429388" y="3643314"/>
            <a:ext cx="928690" cy="2143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392" name="テキスト ボックス 70"/>
          <p:cNvSpPr txBox="1">
            <a:spLocks noChangeArrowheads="1"/>
          </p:cNvSpPr>
          <p:nvPr/>
        </p:nvSpPr>
        <p:spPr bwMode="auto">
          <a:xfrm>
            <a:off x="7429520" y="3929066"/>
            <a:ext cx="14287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TD24R05?</a:t>
            </a:r>
          </a:p>
          <a:p>
            <a:r>
              <a:rPr lang="en-US" altLang="ja-JP" dirty="0" smtClean="0">
                <a:latin typeface="Calibri" pitchFamily="34" charset="0"/>
              </a:rPr>
              <a:t>TD24 Choke?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60" name="右矢印 59"/>
          <p:cNvSpPr/>
          <p:nvPr/>
        </p:nvSpPr>
        <p:spPr>
          <a:xfrm>
            <a:off x="3287712" y="4859462"/>
            <a:ext cx="1428303" cy="2257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6" name="右矢印 55"/>
          <p:cNvSpPr/>
          <p:nvPr/>
        </p:nvSpPr>
        <p:spPr>
          <a:xfrm>
            <a:off x="5004048" y="3356992"/>
            <a:ext cx="504056" cy="21602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395" name="テキスト ボックス 56"/>
          <p:cNvSpPr txBox="1">
            <a:spLocks noChangeArrowheads="1"/>
          </p:cNvSpPr>
          <p:nvPr/>
        </p:nvSpPr>
        <p:spPr bwMode="auto">
          <a:xfrm>
            <a:off x="5580112" y="3284984"/>
            <a:ext cx="13843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T24_Disk_#3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52" name="右矢印 51"/>
          <p:cNvSpPr/>
          <p:nvPr/>
        </p:nvSpPr>
        <p:spPr>
          <a:xfrm>
            <a:off x="899592" y="4437112"/>
            <a:ext cx="2357438" cy="294878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397" name="テキスト ボックス 56"/>
          <p:cNvSpPr txBox="1">
            <a:spLocks noChangeArrowheads="1"/>
          </p:cNvSpPr>
          <p:nvPr/>
        </p:nvSpPr>
        <p:spPr bwMode="auto">
          <a:xfrm>
            <a:off x="7358082" y="3500438"/>
            <a:ext cx="15263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TD24_Disk</a:t>
            </a:r>
            <a:r>
              <a:rPr lang="en-US" altLang="ja-JP" dirty="0" smtClean="0">
                <a:latin typeface="Calibri" pitchFamily="34" charset="0"/>
              </a:rPr>
              <a:t>_#4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15399" name="テキスト ボックス 70"/>
          <p:cNvSpPr txBox="1">
            <a:spLocks noChangeArrowheads="1"/>
          </p:cNvSpPr>
          <p:nvPr/>
        </p:nvSpPr>
        <p:spPr bwMode="auto">
          <a:xfrm>
            <a:off x="3275856" y="4365104"/>
            <a:ext cx="2354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Narrow waveguide test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15400" name="テキスト ボックス 70"/>
          <p:cNvSpPr txBox="1">
            <a:spLocks noChangeArrowheads="1"/>
          </p:cNvSpPr>
          <p:nvPr/>
        </p:nvSpPr>
        <p:spPr bwMode="auto">
          <a:xfrm>
            <a:off x="4860032" y="4797152"/>
            <a:ext cx="2895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High power components test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15403" name="テキスト ボックス 70"/>
          <p:cNvSpPr txBox="1">
            <a:spLocks noChangeArrowheads="1"/>
          </p:cNvSpPr>
          <p:nvPr/>
        </p:nvSpPr>
        <p:spPr bwMode="auto">
          <a:xfrm>
            <a:off x="6500826" y="5929330"/>
            <a:ext cx="24209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Basic </a:t>
            </a:r>
            <a:r>
              <a:rPr lang="en-US" altLang="ja-JP" dirty="0">
                <a:latin typeface="Calibri" pitchFamily="34" charset="0"/>
              </a:rPr>
              <a:t>studies at shield-B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69" name="右矢印 68"/>
          <p:cNvSpPr/>
          <p:nvPr/>
        </p:nvSpPr>
        <p:spPr>
          <a:xfrm>
            <a:off x="6286512" y="5286388"/>
            <a:ext cx="857256" cy="214314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405" name="テキスト ボックス 70"/>
          <p:cNvSpPr txBox="1">
            <a:spLocks noChangeArrowheads="1"/>
          </p:cNvSpPr>
          <p:nvPr/>
        </p:nvSpPr>
        <p:spPr bwMode="auto">
          <a:xfrm>
            <a:off x="7195667" y="5072074"/>
            <a:ext cx="1948333" cy="66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RF delivery from KT1 to shield-B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15406" name="テキスト ボックス 70"/>
          <p:cNvSpPr txBox="1">
            <a:spLocks noChangeArrowheads="1"/>
          </p:cNvSpPr>
          <p:nvPr/>
        </p:nvSpPr>
        <p:spPr bwMode="auto">
          <a:xfrm>
            <a:off x="539552" y="4149080"/>
            <a:ext cx="533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KT1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15407" name="テキスト ボックス 70"/>
          <p:cNvSpPr txBox="1">
            <a:spLocks noChangeArrowheads="1"/>
          </p:cNvSpPr>
          <p:nvPr/>
        </p:nvSpPr>
        <p:spPr bwMode="auto">
          <a:xfrm>
            <a:off x="467544" y="1484784"/>
            <a:ext cx="8048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Nextef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59" name="フッター プレースホルダ 5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 dirty="0"/>
          </a:p>
        </p:txBody>
      </p:sp>
      <p:sp>
        <p:nvSpPr>
          <p:cNvPr id="54" name="右矢印 53"/>
          <p:cNvSpPr/>
          <p:nvPr/>
        </p:nvSpPr>
        <p:spPr>
          <a:xfrm>
            <a:off x="467544" y="1916832"/>
            <a:ext cx="781249" cy="21431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2" name="テキスト ボックス 62"/>
          <p:cNvSpPr txBox="1">
            <a:spLocks noChangeArrowheads="1"/>
          </p:cNvSpPr>
          <p:nvPr/>
        </p:nvSpPr>
        <p:spPr bwMode="auto">
          <a:xfrm>
            <a:off x="1187624" y="1844824"/>
            <a:ext cx="19575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KX03 (60cm HDDS)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65" name="右矢印 64"/>
          <p:cNvSpPr/>
          <p:nvPr/>
        </p:nvSpPr>
        <p:spPr>
          <a:xfrm>
            <a:off x="7429520" y="4572008"/>
            <a:ext cx="1500198" cy="214314"/>
          </a:xfrm>
          <a:prstGeom prst="rightArrow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6" name="右矢印 65"/>
          <p:cNvSpPr/>
          <p:nvPr/>
        </p:nvSpPr>
        <p:spPr>
          <a:xfrm>
            <a:off x="7215206" y="5786454"/>
            <a:ext cx="1663024" cy="214314"/>
          </a:xfrm>
          <a:prstGeom prst="rightArrow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2" name="スライド番号プレースホルダ 7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73" name="日付プレースホルダ 7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57" name="下矢印 56"/>
          <p:cNvSpPr/>
          <p:nvPr/>
        </p:nvSpPr>
        <p:spPr>
          <a:xfrm>
            <a:off x="5286380" y="2000240"/>
            <a:ext cx="428628" cy="428628"/>
          </a:xfrm>
          <a:prstGeom prst="downArrow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52"/>
            <a:ext cx="9144000" cy="1142984"/>
          </a:xfrm>
        </p:spPr>
        <p:txBody>
          <a:bodyPr>
            <a:noAutofit/>
          </a:bodyPr>
          <a:lstStyle/>
          <a:p>
            <a:r>
              <a:rPr lang="en-US" altLang="ja-JP" sz="3600" b="1" dirty="0" smtClean="0">
                <a:solidFill>
                  <a:srgbClr val="0070C0"/>
                </a:solidFill>
              </a:rPr>
              <a:t>CLIC </a:t>
            </a:r>
            <a:r>
              <a:rPr lang="en-US" altLang="ja-JP" sz="3600" b="1" dirty="0" smtClean="0">
                <a:solidFill>
                  <a:srgbClr val="0070C0"/>
                </a:solidFill>
              </a:rPr>
              <a:t>test structures; fabrication and test</a:t>
            </a:r>
            <a:br>
              <a:rPr lang="en-US" altLang="ja-JP" sz="3600" b="1" dirty="0" smtClean="0">
                <a:solidFill>
                  <a:srgbClr val="0070C0"/>
                </a:solidFill>
              </a:rPr>
            </a:br>
            <a:r>
              <a:rPr lang="en-US" altLang="ja-JP" sz="3600" b="1" dirty="0" smtClean="0">
                <a:solidFill>
                  <a:srgbClr val="0070C0"/>
                </a:solidFill>
              </a:rPr>
              <a:t>T18 </a:t>
            </a:r>
            <a:r>
              <a:rPr lang="en-US" altLang="ja-JP" sz="3600" b="1" dirty="0" smtClean="0">
                <a:solidFill>
                  <a:srgbClr val="0070C0"/>
                </a:solidFill>
                <a:sym typeface="Wingdings" pitchFamily="2" charset="2"/>
              </a:rPr>
              <a:t></a:t>
            </a:r>
            <a:r>
              <a:rPr lang="en-US" altLang="ja-JP" sz="3600" b="1" dirty="0" smtClean="0">
                <a:solidFill>
                  <a:srgbClr val="0070C0"/>
                </a:solidFill>
              </a:rPr>
              <a:t>TD18</a:t>
            </a:r>
            <a:r>
              <a:rPr lang="en-US" altLang="ja-JP" sz="3600" b="1" dirty="0" smtClean="0">
                <a:solidFill>
                  <a:srgbClr val="0070C0"/>
                </a:solidFill>
                <a:sym typeface="Wingdings" pitchFamily="2" charset="2"/>
              </a:rPr>
              <a:t>T24TD24</a:t>
            </a:r>
            <a:endParaRPr lang="en-US" altLang="ja-JP" sz="2400" b="1" dirty="0" smtClean="0">
              <a:solidFill>
                <a:srgbClr val="0070C0"/>
              </a:solidFill>
            </a:endParaRPr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CERN-KEK High gradient activities in 2011</a:t>
            </a:r>
            <a:endParaRPr lang="ja-JP" altLang="en-US"/>
          </a:p>
        </p:txBody>
      </p:sp>
      <p:pic>
        <p:nvPicPr>
          <p:cNvPr id="14" name="Picture 8" descr="C:\Higo\2009\Reports_Papers_Conferences_Talks\加速器学会誌\090910 Submission\Fig08 right KEK struc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85860"/>
            <a:ext cx="3143272" cy="1734317"/>
          </a:xfrm>
          <a:prstGeom prst="rect">
            <a:avLst/>
          </a:prstGeom>
          <a:noFill/>
        </p:spPr>
      </p:pic>
      <p:sp>
        <p:nvSpPr>
          <p:cNvPr id="16" name="テキスト ボックス 15"/>
          <p:cNvSpPr txBox="1"/>
          <p:nvPr/>
        </p:nvSpPr>
        <p:spPr>
          <a:xfrm>
            <a:off x="714348" y="3000372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FF0000"/>
                </a:solidFill>
              </a:rPr>
              <a:t>T18_Disk_#2</a:t>
            </a:r>
          </a:p>
        </p:txBody>
      </p:sp>
      <p:pic>
        <p:nvPicPr>
          <p:cNvPr id="18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1785926"/>
            <a:ext cx="1320083" cy="1285884"/>
          </a:xfrm>
          <a:prstGeom prst="rect">
            <a:avLst/>
          </a:prstGeom>
          <a:noFill/>
        </p:spPr>
      </p:pic>
      <p:pic>
        <p:nvPicPr>
          <p:cNvPr id="15" name="Picture 5" descr="C:\Higo\2010\Reports_Papers_Conferences_Talks\100523_IPAC10_京都\Higo_THPEA013_CERN_SLAC_KEK\TD18#2 before installation to Nextef IMG_03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929066"/>
            <a:ext cx="3009714" cy="1723710"/>
          </a:xfrm>
          <a:prstGeom prst="rect">
            <a:avLst/>
          </a:prstGeom>
          <a:noFill/>
        </p:spPr>
      </p:pic>
      <p:sp>
        <p:nvSpPr>
          <p:cNvPr id="17" name="テキスト ボックス 16"/>
          <p:cNvSpPr txBox="1"/>
          <p:nvPr/>
        </p:nvSpPr>
        <p:spPr>
          <a:xfrm>
            <a:off x="785786" y="5715016"/>
            <a:ext cx="2161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FF0000"/>
                </a:solidFill>
              </a:rPr>
              <a:t>TD18_Disk_#2</a:t>
            </a:r>
          </a:p>
        </p:txBody>
      </p:sp>
      <p:pic>
        <p:nvPicPr>
          <p:cNvPr id="19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7998" y="4143380"/>
            <a:ext cx="1524068" cy="1142364"/>
          </a:xfrm>
          <a:prstGeom prst="rect">
            <a:avLst/>
          </a:prstGeom>
          <a:noFill/>
        </p:spPr>
      </p:pic>
      <p:sp>
        <p:nvSpPr>
          <p:cNvPr id="25" name="スライド番号プレースホルダ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sp>
        <p:nvSpPr>
          <p:cNvPr id="26" name="日付プレースホルダ 2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grpSp>
        <p:nvGrpSpPr>
          <p:cNvPr id="29" name="グループ化 28"/>
          <p:cNvGrpSpPr/>
          <p:nvPr/>
        </p:nvGrpSpPr>
        <p:grpSpPr>
          <a:xfrm>
            <a:off x="5262510" y="1214422"/>
            <a:ext cx="3286148" cy="2403921"/>
            <a:chOff x="5357818" y="928670"/>
            <a:chExt cx="3286148" cy="2403921"/>
          </a:xfrm>
        </p:grpSpPr>
        <p:pic>
          <p:nvPicPr>
            <p:cNvPr id="4100" name="Picture 4" descr="C:\Users\higo\2010\Picture\101028-101102 T24_#2 Installation\T24 as of initial RF meas at KEK before installation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57818" y="928670"/>
              <a:ext cx="3286148" cy="2403921"/>
            </a:xfrm>
            <a:prstGeom prst="rect">
              <a:avLst/>
            </a:prstGeom>
            <a:noFill/>
          </p:spPr>
        </p:pic>
        <p:sp>
          <p:nvSpPr>
            <p:cNvPr id="27" name="テキスト ボックス 26"/>
            <p:cNvSpPr txBox="1"/>
            <p:nvPr/>
          </p:nvSpPr>
          <p:spPr>
            <a:xfrm>
              <a:off x="5429256" y="2786058"/>
              <a:ext cx="2160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b="1" dirty="0" smtClean="0">
                  <a:solidFill>
                    <a:srgbClr val="FFFF00"/>
                  </a:solidFill>
                </a:rPr>
                <a:t>T24_Disk_#3</a:t>
              </a:r>
            </a:p>
          </p:txBody>
        </p:sp>
      </p:grpSp>
      <p:grpSp>
        <p:nvGrpSpPr>
          <p:cNvPr id="30" name="グループ化 29"/>
          <p:cNvGrpSpPr/>
          <p:nvPr/>
        </p:nvGrpSpPr>
        <p:grpSpPr>
          <a:xfrm>
            <a:off x="5191072" y="4000504"/>
            <a:ext cx="3595688" cy="2104739"/>
            <a:chOff x="5357818" y="3714752"/>
            <a:chExt cx="3595688" cy="2104739"/>
          </a:xfrm>
        </p:grpSpPr>
        <p:pic>
          <p:nvPicPr>
            <p:cNvPr id="4099" name="Picture 3" descr="C:\Users\higo\2011\Pictures\110716 TD24_S-para\TD24#4 Config as of reception reduced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357818" y="3714752"/>
              <a:ext cx="3595688" cy="2092626"/>
            </a:xfrm>
            <a:prstGeom prst="rect">
              <a:avLst/>
            </a:prstGeom>
            <a:noFill/>
          </p:spPr>
        </p:pic>
        <p:sp>
          <p:nvSpPr>
            <p:cNvPr id="28" name="テキスト ボックス 27"/>
            <p:cNvSpPr txBox="1"/>
            <p:nvPr/>
          </p:nvSpPr>
          <p:spPr>
            <a:xfrm>
              <a:off x="5643570" y="5357826"/>
              <a:ext cx="2160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b="1" dirty="0" smtClean="0">
                  <a:solidFill>
                    <a:srgbClr val="FFFF00"/>
                  </a:solidFill>
                </a:rPr>
                <a:t>TD24_Disk_#4</a:t>
              </a:r>
            </a:p>
          </p:txBody>
        </p:sp>
      </p:grpSp>
      <p:sp>
        <p:nvSpPr>
          <p:cNvPr id="31" name="テキスト ボックス 30"/>
          <p:cNvSpPr txBox="1"/>
          <p:nvPr/>
        </p:nvSpPr>
        <p:spPr>
          <a:xfrm>
            <a:off x="3214678" y="300037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err="1" smtClean="0">
                <a:solidFill>
                  <a:srgbClr val="FF0000"/>
                </a:solidFill>
              </a:rPr>
              <a:t>undamped</a:t>
            </a:r>
            <a:endParaRPr kumimoji="1" lang="en-US" altLang="ja-JP" dirty="0" smtClean="0">
              <a:solidFill>
                <a:srgbClr val="FF0000"/>
              </a:solidFill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3286116" y="378619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damped</a:t>
            </a:r>
          </a:p>
        </p:txBody>
      </p:sp>
    </p:spTree>
  </p:cSld>
  <p:clrMapOvr>
    <a:masterClrMapping/>
  </p:clrMapOvr>
  <p:transition advTm="75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36050" cy="980728"/>
          </a:xfrm>
        </p:spPr>
        <p:txBody>
          <a:bodyPr>
            <a:normAutofit/>
          </a:bodyPr>
          <a:lstStyle/>
          <a:p>
            <a:r>
              <a:rPr lang="en-US" altLang="ja-JP" b="1" dirty="0" smtClean="0">
                <a:solidFill>
                  <a:srgbClr val="0070C0"/>
                </a:solidFill>
              </a:rPr>
              <a:t>T24 run till earthquake and after</a:t>
            </a:r>
            <a:endParaRPr lang="en-US" altLang="ja-JP" sz="3200" b="1" dirty="0" smtClean="0">
              <a:solidFill>
                <a:srgbClr val="0070C0"/>
              </a:solidFill>
            </a:endParaRPr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CERN-KEK High gradient activities in 2011</a:t>
            </a:r>
            <a:endParaRPr lang="ja-JP" altLang="en-US"/>
          </a:p>
        </p:txBody>
      </p:sp>
      <p:pic>
        <p:nvPicPr>
          <p:cNvPr id="13" name="Picture 2" descr="C:\Higo\2010\Reports_Papers_Conferences_Talks\100523_IPAC10_京都\Higo_THPEA012_KEK_Nextef\Poster\TD18#2 Setup at Nextef IMG_03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6"/>
            <a:ext cx="2705641" cy="2030102"/>
          </a:xfrm>
          <a:prstGeom prst="rect">
            <a:avLst/>
          </a:prstGeom>
          <a:noFill/>
        </p:spPr>
      </p:pic>
      <p:sp>
        <p:nvSpPr>
          <p:cNvPr id="25" name="スライド番号プレースホルダ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sp>
        <p:nvSpPr>
          <p:cNvPr id="26" name="日付プレースホルダ 2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pic>
        <p:nvPicPr>
          <p:cNvPr id="22" name="Picture 3" descr="C:\Higo\2011\Report and Papers\110516 SLAC Collaboration meeting\Nextef inside after earthqua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786190"/>
            <a:ext cx="2429351" cy="1824948"/>
          </a:xfrm>
          <a:prstGeom prst="rect">
            <a:avLst/>
          </a:prstGeom>
          <a:noFill/>
        </p:spPr>
      </p:pic>
      <p:pic>
        <p:nvPicPr>
          <p:cNvPr id="1027" name="Picture 3" descr="C:\Users\higo\2011\Pictures\110325 Nextef and Shield-B after earthquake\Bent output waveguid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3857628"/>
            <a:ext cx="2952746" cy="1936576"/>
          </a:xfrm>
          <a:prstGeom prst="rect">
            <a:avLst/>
          </a:prstGeom>
          <a:noFill/>
        </p:spPr>
      </p:pic>
      <p:pic>
        <p:nvPicPr>
          <p:cNvPr id="1028" name="Picture 4" descr="C:\Users\higo\2011\Pictures\110325 Nextef and Shield-B after earthquake\Movement of concrete block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1428736"/>
            <a:ext cx="2144139" cy="2071702"/>
          </a:xfrm>
          <a:prstGeom prst="rect">
            <a:avLst/>
          </a:prstGeom>
          <a:noFill/>
        </p:spPr>
      </p:pic>
      <p:pic>
        <p:nvPicPr>
          <p:cNvPr id="1029" name="Picture 5" descr="C:\Users\higo\2011\Pictures\110311 Earthquake\Higo office just after earthquak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06" y="1214422"/>
            <a:ext cx="2747962" cy="2060972"/>
          </a:xfrm>
          <a:prstGeom prst="rect">
            <a:avLst/>
          </a:prstGeom>
          <a:noFill/>
        </p:spPr>
      </p:pic>
      <p:sp>
        <p:nvSpPr>
          <p:cNvPr id="27" name="テキスト ボックス 26"/>
          <p:cNvSpPr txBox="1"/>
          <p:nvPr/>
        </p:nvSpPr>
        <p:spPr>
          <a:xfrm>
            <a:off x="4500562" y="328612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 smtClean="0"/>
              <a:t>Our o</a:t>
            </a:r>
            <a:r>
              <a:rPr kumimoji="1" lang="en-US" altLang="ja-JP" b="1" dirty="0" smtClean="0"/>
              <a:t>ffice</a:t>
            </a:r>
            <a:endParaRPr kumimoji="1" lang="ja-JP" altLang="en-US" b="1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7143768" y="357187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/>
              <a:t>Nextef shield</a:t>
            </a:r>
            <a:endParaRPr kumimoji="1" lang="ja-JP" altLang="en-US" b="1" dirty="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3143240" y="5857892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>
                <a:solidFill>
                  <a:srgbClr val="FF0000"/>
                </a:solidFill>
              </a:rPr>
              <a:t>Exposed </a:t>
            </a:r>
            <a:r>
              <a:rPr kumimoji="1" lang="en-US" altLang="ja-JP" b="1" dirty="0" smtClean="0">
                <a:solidFill>
                  <a:srgbClr val="FF0000"/>
                </a:solidFill>
              </a:rPr>
              <a:t>to </a:t>
            </a:r>
            <a:r>
              <a:rPr kumimoji="1" lang="en-US" altLang="ja-JP" b="1" dirty="0" smtClean="0">
                <a:solidFill>
                  <a:srgbClr val="FF0000"/>
                </a:solidFill>
              </a:rPr>
              <a:t>air</a:t>
            </a:r>
            <a:r>
              <a:rPr lang="en-US" altLang="ja-JP" b="1" dirty="0" smtClean="0">
                <a:solidFill>
                  <a:srgbClr val="FF0000"/>
                </a:solidFill>
              </a:rPr>
              <a:t> </a:t>
            </a:r>
            <a:r>
              <a:rPr lang="en-US" altLang="ja-JP" b="1" dirty="0" smtClean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kumimoji="1" lang="en-US" altLang="ja-JP" b="1" dirty="0" smtClean="0">
                <a:solidFill>
                  <a:srgbClr val="FF0000"/>
                </a:solidFill>
              </a:rPr>
              <a:t> finish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285852" y="307181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/>
              <a:t>TD24 run</a:t>
            </a:r>
            <a:endParaRPr kumimoji="1" lang="ja-JP" altLang="en-US" b="1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00034" y="5715016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/>
              <a:t>Waveguide collapse</a:t>
            </a:r>
            <a:endParaRPr kumimoji="1" lang="ja-JP" altLang="en-US" b="1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6286512" y="4214818"/>
            <a:ext cx="2643206" cy="15696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/>
              <a:t>But fortunately, </a:t>
            </a:r>
          </a:p>
          <a:p>
            <a:r>
              <a:rPr kumimoji="1" lang="en-US" altLang="ja-JP" sz="2400" b="1" dirty="0" smtClean="0"/>
              <a:t>It reached the very promising breakdown rate, …..</a:t>
            </a:r>
            <a:endParaRPr kumimoji="1" lang="ja-JP" altLang="en-US" sz="2400" b="1" dirty="0"/>
          </a:p>
        </p:txBody>
      </p:sp>
    </p:spTree>
  </p:cSld>
  <p:clrMapOvr>
    <a:masterClrMapping/>
  </p:clrMapOvr>
  <p:transition advTm="75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175500" y="1485900"/>
            <a:ext cx="196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Measurements scaled according to: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6019800" y="571115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TD24: September 15</a:t>
            </a:r>
            <a:r>
              <a:rPr lang="en-US" baseline="30000" dirty="0" smtClean="0">
                <a:solidFill>
                  <a:srgbClr val="0000FF"/>
                </a:solidFill>
              </a:rPr>
              <a:t>th</a:t>
            </a:r>
            <a:r>
              <a:rPr lang="en-US" dirty="0" smtClean="0">
                <a:solidFill>
                  <a:srgbClr val="0000FF"/>
                </a:solidFill>
              </a:rPr>
              <a:t> @ KEK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mid-November @ SLAC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Soon @ CERN</a:t>
            </a:r>
            <a:endParaRPr lang="en-US" dirty="0">
              <a:solidFill>
                <a:srgbClr val="0000FF"/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0" y="5070294"/>
          <a:ext cx="5969000" cy="1787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267"/>
                <a:gridCol w="1471533"/>
                <a:gridCol w="2235200"/>
              </a:tblGrid>
              <a:tr h="850524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Simple early</a:t>
                      </a:r>
                      <a:r>
                        <a:rPr lang="en-US" sz="1600" baseline="0" dirty="0" smtClean="0"/>
                        <a:t> design to get started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More efficient fully </a:t>
                      </a:r>
                      <a:r>
                        <a:rPr lang="en-US" sz="1600" dirty="0" err="1" smtClean="0"/>
                        <a:t>optimised</a:t>
                      </a:r>
                      <a:r>
                        <a:rPr lang="en-US" sz="1600" dirty="0" smtClean="0"/>
                        <a:t> structure</a:t>
                      </a:r>
                      <a:endParaRPr lang="en-US" sz="1600" dirty="0"/>
                    </a:p>
                  </a:txBody>
                  <a:tcPr/>
                </a:tc>
              </a:tr>
              <a:tr h="468591">
                <a:tc>
                  <a:txBody>
                    <a:bodyPr/>
                    <a:lstStyle/>
                    <a:p>
                      <a:r>
                        <a:rPr lang="en-US" sz="1600" baseline="0" dirty="0" smtClean="0"/>
                        <a:t>No damping waveguides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T18</a:t>
                      </a:r>
                      <a:endParaRPr lang="en-US" sz="240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8000"/>
                          </a:solidFill>
                        </a:rPr>
                        <a:t>T24</a:t>
                      </a:r>
                      <a:endParaRPr lang="en-US" sz="2400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</a:tr>
              <a:tr h="46859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Damping waveguides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TD18</a:t>
                      </a:r>
                      <a:endParaRPr lang="en-US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TD24</a:t>
                      </a:r>
                      <a:r>
                        <a:rPr lang="en-US" sz="2400" dirty="0" smtClean="0"/>
                        <a:t> = CLIC goal</a:t>
                      </a:r>
                      <a:endParaRPr lang="en-US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662215" y="5070294"/>
            <a:ext cx="1406455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CLIC RF team</a:t>
            </a:r>
          </a:p>
          <a:p>
            <a:r>
              <a:rPr lang="en-US" dirty="0" smtClean="0"/>
              <a:t>N. Shipman</a:t>
            </a:r>
            <a:endParaRPr lang="en-US" dirty="0"/>
          </a:p>
        </p:txBody>
      </p:sp>
      <p:pic>
        <p:nvPicPr>
          <p:cNvPr id="16" name="Picture 15" descr="p1.tif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75422" y="2503577"/>
            <a:ext cx="1335178" cy="48803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175500" y="3815959"/>
            <a:ext cx="1968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Same input power as 100MV/m loaded</a:t>
            </a:r>
            <a:endParaRPr lang="en-US" dirty="0">
              <a:solidFill>
                <a:srgbClr val="008000"/>
              </a:solidFill>
            </a:endParaRPr>
          </a:p>
        </p:txBody>
      </p:sp>
      <p:pic>
        <p:nvPicPr>
          <p:cNvPr id="18" name="Picture 17" descr="TUYB03f2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5449"/>
            <a:ext cx="7175500" cy="4201325"/>
          </a:xfrm>
          <a:prstGeom prst="rect">
            <a:avLst/>
          </a:prstGeom>
        </p:spPr>
      </p:pic>
      <p:cxnSp>
        <p:nvCxnSpPr>
          <p:cNvPr id="21" name="Straight Arrow Connector 20"/>
          <p:cNvCxnSpPr/>
          <p:nvPr/>
        </p:nvCxnSpPr>
        <p:spPr>
          <a:xfrm rot="10800000">
            <a:off x="6553200" y="3156709"/>
            <a:ext cx="963522" cy="659252"/>
          </a:xfrm>
          <a:prstGeom prst="straightConnector1">
            <a:avLst/>
          </a:prstGeom>
          <a:ln w="50800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933138" y="645449"/>
            <a:ext cx="2210862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Tests at KEK and SLAC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Achieved Gradient</a:t>
            </a:r>
            <a:endParaRPr 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714876" y="0"/>
            <a:ext cx="442912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2400" dirty="0" err="1" smtClean="0"/>
              <a:t>Staphnes</a:t>
            </a:r>
            <a:r>
              <a:rPr kumimoji="1" lang="en-US" altLang="ja-JP" sz="2400" dirty="0" smtClean="0"/>
              <a:t> </a:t>
            </a:r>
            <a:r>
              <a:rPr kumimoji="1" lang="en-US" altLang="ja-JP" sz="2400" dirty="0" err="1" smtClean="0"/>
              <a:t>presentaion</a:t>
            </a:r>
            <a:r>
              <a:rPr kumimoji="1" lang="en-US" altLang="ja-JP" sz="2400" dirty="0" smtClean="0"/>
              <a:t> at LCWS11</a:t>
            </a:r>
            <a:endParaRPr kumimoji="1" lang="ja-JP" altLang="en-US" sz="2400" dirty="0"/>
          </a:p>
        </p:txBody>
      </p:sp>
      <p:sp>
        <p:nvSpPr>
          <p:cNvPr id="19" name="日付プレースホル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20" name="スライド番号プレースホルダ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sp>
        <p:nvSpPr>
          <p:cNvPr id="22" name="フッター プレースホル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1735167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28802"/>
          </a:xfrm>
        </p:spPr>
        <p:txBody>
          <a:bodyPr>
            <a:noAutofit/>
          </a:bodyPr>
          <a:lstStyle/>
          <a:p>
            <a:r>
              <a:rPr kumimoji="1" lang="en-US" altLang="ja-JP" sz="4000" b="1" dirty="0" smtClean="0">
                <a:solidFill>
                  <a:srgbClr val="FF0000"/>
                </a:solidFill>
              </a:rPr>
              <a:t>Toward evaluatio</a:t>
            </a:r>
            <a:r>
              <a:rPr lang="en-US" altLang="ja-JP" sz="4000" b="1" dirty="0" smtClean="0">
                <a:solidFill>
                  <a:srgbClr val="FF0000"/>
                </a:solidFill>
              </a:rPr>
              <a:t>n of CLIC prototype</a:t>
            </a:r>
            <a:r>
              <a:rPr lang="en-US" altLang="ja-JP" sz="4000" b="1" dirty="0" smtClean="0">
                <a:solidFill>
                  <a:srgbClr val="0070C0"/>
                </a:solidFill>
              </a:rPr>
              <a:t/>
            </a:r>
            <a:br>
              <a:rPr lang="en-US" altLang="ja-JP" sz="4000" b="1" dirty="0" smtClean="0">
                <a:solidFill>
                  <a:srgbClr val="0070C0"/>
                </a:solidFill>
              </a:rPr>
            </a:br>
            <a:r>
              <a:rPr kumimoji="1" lang="en-US" altLang="ja-JP" sz="3200" b="1" dirty="0" smtClean="0">
                <a:solidFill>
                  <a:srgbClr val="0070C0"/>
                </a:solidFill>
              </a:rPr>
              <a:t>Damped TD24#4 processing </a:t>
            </a:r>
            <a:br>
              <a:rPr kumimoji="1" lang="en-US" altLang="ja-JP" sz="3200" b="1" dirty="0" smtClean="0">
                <a:solidFill>
                  <a:srgbClr val="0070C0"/>
                </a:solidFill>
              </a:rPr>
            </a:br>
            <a:r>
              <a:rPr kumimoji="1" lang="en-US" altLang="ja-JP" sz="3200" b="1" dirty="0" smtClean="0">
                <a:solidFill>
                  <a:srgbClr val="0070C0"/>
                </a:solidFill>
              </a:rPr>
              <a:t>for more than 1700 hrs on Dec. 3</a:t>
            </a:r>
            <a:endParaRPr kumimoji="1" lang="ja-JP" alt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grpSp>
        <p:nvGrpSpPr>
          <p:cNvPr id="13" name="グループ化 12"/>
          <p:cNvGrpSpPr/>
          <p:nvPr/>
        </p:nvGrpSpPr>
        <p:grpSpPr>
          <a:xfrm>
            <a:off x="1214414" y="2000240"/>
            <a:ext cx="6715172" cy="4008293"/>
            <a:chOff x="1285852" y="2214554"/>
            <a:chExt cx="6715172" cy="400829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85852" y="2214554"/>
              <a:ext cx="6357982" cy="4008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下矢印 10"/>
            <p:cNvSpPr/>
            <p:nvPr/>
          </p:nvSpPr>
          <p:spPr>
            <a:xfrm>
              <a:off x="7286644" y="2714620"/>
              <a:ext cx="357190" cy="4286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6929454" y="2285992"/>
              <a:ext cx="10715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b="1" dirty="0" smtClean="0">
                  <a:solidFill>
                    <a:schemeClr val="tx2"/>
                  </a:solidFill>
                </a:rPr>
                <a:t>Nov. 21</a:t>
              </a:r>
              <a:endParaRPr kumimoji="1" lang="ja-JP" altLang="en-US" b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2011/12/14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CERN-KEK High gradient activities in 2011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5F440-CAD4-48DE-89A0-3B2C66E7A715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4099" name="Picture 3" descr="C:\Users\higo\2011\X-band\TD24_disk_#4\111199 TD24#4 Summary (5)\TD24#3_BDR_plot_11111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85794"/>
            <a:ext cx="7971755" cy="5569842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7500958" y="4429132"/>
            <a:ext cx="1443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 smtClean="0">
                <a:solidFill>
                  <a:srgbClr val="00B050"/>
                </a:solidFill>
              </a:rPr>
              <a:t>T18@2800hr</a:t>
            </a:r>
          </a:p>
          <a:p>
            <a:pPr algn="ctr"/>
            <a:r>
              <a:rPr lang="en-US" altLang="ja-JP" b="1" dirty="0" smtClean="0">
                <a:solidFill>
                  <a:srgbClr val="FF0066"/>
                </a:solidFill>
              </a:rPr>
              <a:t>T24@1680hr</a:t>
            </a:r>
            <a:r>
              <a:rPr kumimoji="1" lang="en-US" altLang="ja-JP" b="1" dirty="0" smtClean="0">
                <a:solidFill>
                  <a:srgbClr val="FF0066"/>
                </a:solidFill>
              </a:rPr>
              <a:t>  </a:t>
            </a:r>
            <a:endParaRPr kumimoji="1" lang="ja-JP" altLang="en-US" b="1" dirty="0">
              <a:solidFill>
                <a:srgbClr val="FF0066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0" y="1357298"/>
            <a:ext cx="192882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>
                <a:solidFill>
                  <a:srgbClr val="FF0000"/>
                </a:solidFill>
              </a:rPr>
              <a:t>TD18#2@</a:t>
            </a:r>
            <a:r>
              <a:rPr lang="en-US" altLang="ja-JP" b="1" dirty="0" smtClean="0">
                <a:solidFill>
                  <a:srgbClr val="FF0000"/>
                </a:solidFill>
              </a:rPr>
              <a:t>1600hrs</a:t>
            </a:r>
          </a:p>
          <a:p>
            <a:pPr algn="ctr"/>
            <a:r>
              <a:rPr kumimoji="1" lang="en-US" altLang="ja-JP" b="1" dirty="0" smtClean="0"/>
              <a:t>TD24@1150hr</a:t>
            </a:r>
            <a:endParaRPr kumimoji="1" lang="ja-JP" altLang="en-US" b="1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785918" y="214290"/>
            <a:ext cx="7143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 smtClean="0">
                <a:solidFill>
                  <a:srgbClr val="0070C0"/>
                </a:solidFill>
              </a:rPr>
              <a:t>BDR comparison</a:t>
            </a:r>
            <a:r>
              <a:rPr lang="ja-JP" altLang="en-US" sz="4000" b="1" dirty="0" smtClean="0">
                <a:solidFill>
                  <a:srgbClr val="0070C0"/>
                </a:solidFill>
              </a:rPr>
              <a:t> </a:t>
            </a:r>
            <a:r>
              <a:rPr lang="en-US" altLang="ja-JP" sz="4000" b="1" dirty="0" smtClean="0">
                <a:solidFill>
                  <a:srgbClr val="0070C0"/>
                </a:solidFill>
              </a:rPr>
              <a:t>around 250ns</a:t>
            </a:r>
            <a:endParaRPr kumimoji="1" lang="ja-JP" altLang="en-US" sz="4000" b="1" dirty="0">
              <a:solidFill>
                <a:srgbClr val="0070C0"/>
              </a:solidFill>
            </a:endParaRPr>
          </a:p>
        </p:txBody>
      </p:sp>
      <p:cxnSp>
        <p:nvCxnSpPr>
          <p:cNvPr id="19" name="直線コネクタ 18"/>
          <p:cNvCxnSpPr/>
          <p:nvPr/>
        </p:nvCxnSpPr>
        <p:spPr>
          <a:xfrm>
            <a:off x="1914861" y="5163671"/>
            <a:ext cx="5867983" cy="12346"/>
          </a:xfrm>
          <a:prstGeom prst="line">
            <a:avLst/>
          </a:prstGeom>
          <a:ln w="28575">
            <a:solidFill>
              <a:srgbClr val="FF00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Higo\2011\Report and Papers\110516 SLAC Collaboration meeting\undamped cell 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5072074"/>
            <a:ext cx="1479712" cy="1445890"/>
          </a:xfrm>
          <a:prstGeom prst="rect">
            <a:avLst/>
          </a:prstGeom>
          <a:noFill/>
        </p:spPr>
      </p:pic>
      <p:pic>
        <p:nvPicPr>
          <p:cNvPr id="8" name="Picture 3" descr="C:\Higo\2011\Report and Papers\110516 SLAC Collaboration meeting\damped cell 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42852"/>
            <a:ext cx="1725680" cy="1296144"/>
          </a:xfrm>
          <a:prstGeom prst="rect">
            <a:avLst/>
          </a:prstGeom>
          <a:noFill/>
        </p:spPr>
      </p:pic>
      <p:sp>
        <p:nvSpPr>
          <p:cNvPr id="17" name="正方形/長方形 16"/>
          <p:cNvSpPr/>
          <p:nvPr/>
        </p:nvSpPr>
        <p:spPr>
          <a:xfrm rot="2698245">
            <a:off x="5394454" y="3032307"/>
            <a:ext cx="184775" cy="18467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 rot="2698245">
            <a:off x="7539190" y="2824341"/>
            <a:ext cx="184775" cy="18467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7786710" y="2571744"/>
            <a:ext cx="1357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/>
              <a:t>TD24#4 </a:t>
            </a:r>
          </a:p>
          <a:p>
            <a:r>
              <a:rPr lang="en-US" altLang="ja-JP" b="1" dirty="0" smtClean="0"/>
              <a:t>o</a:t>
            </a:r>
            <a:r>
              <a:rPr lang="en-US" altLang="ja-JP" b="1" dirty="0" smtClean="0"/>
              <a:t>n Dec. 3</a:t>
            </a:r>
          </a:p>
          <a:p>
            <a:r>
              <a:rPr lang="en-US" altLang="ja-JP" b="1" dirty="0" smtClean="0"/>
              <a:t>a</a:t>
            </a:r>
            <a:r>
              <a:rPr lang="en-US" altLang="ja-JP" b="1" dirty="0" smtClean="0"/>
              <a:t>t </a:t>
            </a:r>
            <a:r>
              <a:rPr lang="en-US" altLang="ja-JP" b="1" dirty="0" smtClean="0"/>
              <a:t>~</a:t>
            </a:r>
            <a:r>
              <a:rPr lang="en-US" altLang="ja-JP" b="1" dirty="0" smtClean="0"/>
              <a:t> 1700hr</a:t>
            </a:r>
          </a:p>
          <a:p>
            <a:r>
              <a:rPr kumimoji="1" lang="en-US" altLang="ja-JP" dirty="0" smtClean="0"/>
              <a:t>preliminary </a:t>
            </a:r>
            <a:endParaRPr kumimoji="1" lang="ja-JP" altLang="en-US" dirty="0"/>
          </a:p>
        </p:txBody>
      </p:sp>
      <p:cxnSp>
        <p:nvCxnSpPr>
          <p:cNvPr id="22" name="直線コネクタ 21"/>
          <p:cNvCxnSpPr/>
          <p:nvPr/>
        </p:nvCxnSpPr>
        <p:spPr>
          <a:xfrm rot="10800000" flipV="1">
            <a:off x="3143240" y="2643182"/>
            <a:ext cx="2857520" cy="2714644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42852"/>
            <a:ext cx="8929718" cy="1526418"/>
          </a:xfrm>
        </p:spPr>
        <p:txBody>
          <a:bodyPr>
            <a:noAutofit/>
          </a:bodyPr>
          <a:lstStyle/>
          <a:p>
            <a:r>
              <a:rPr kumimoji="1" lang="en-US" altLang="ja-JP" sz="4000" b="1" dirty="0" smtClean="0">
                <a:solidFill>
                  <a:srgbClr val="0070C0"/>
                </a:solidFill>
              </a:rPr>
              <a:t>T24#3: Evolution of breakdown rate</a:t>
            </a:r>
            <a:br>
              <a:rPr kumimoji="1" lang="en-US" altLang="ja-JP" sz="4000" b="1" dirty="0" smtClean="0">
                <a:solidFill>
                  <a:srgbClr val="0070C0"/>
                </a:solidFill>
              </a:rPr>
            </a:br>
            <a:r>
              <a:rPr lang="en-US" altLang="ja-JP" sz="4000" b="1" dirty="0" smtClean="0">
                <a:solidFill>
                  <a:srgbClr val="0070C0"/>
                </a:solidFill>
              </a:rPr>
              <a:t>shows ever decreasing characteristics</a:t>
            </a:r>
            <a:endParaRPr kumimoji="1" lang="ja-JP" alt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12688-FE33-4133-B8D1-F6C33B139EE3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pic>
        <p:nvPicPr>
          <p:cNvPr id="27650" name="Picture 2" descr="C:\Higo\2011\X-band\Nextef\T24_Disk_#3\110308 Summary (7)\BDR vs Eac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4270799" cy="3156198"/>
          </a:xfrm>
          <a:prstGeom prst="rect">
            <a:avLst/>
          </a:prstGeom>
          <a:noFill/>
        </p:spPr>
      </p:pic>
      <p:pic>
        <p:nvPicPr>
          <p:cNvPr id="27652" name="Picture 4" descr="C:\Higo\2011\X-band\Nextef\T24_Disk_#3\110308 Summary (7)\BDR vs time semiLo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285992"/>
            <a:ext cx="3797385" cy="2652142"/>
          </a:xfrm>
          <a:prstGeom prst="rect">
            <a:avLst/>
          </a:prstGeom>
          <a:noFill/>
        </p:spPr>
      </p:pic>
      <p:sp>
        <p:nvSpPr>
          <p:cNvPr id="12" name="右矢印 11"/>
          <p:cNvSpPr/>
          <p:nvPr/>
        </p:nvSpPr>
        <p:spPr>
          <a:xfrm>
            <a:off x="4429124" y="3071810"/>
            <a:ext cx="576064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14282" y="5072074"/>
            <a:ext cx="8786874" cy="9541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 smtClean="0"/>
              <a:t>W</a:t>
            </a:r>
            <a:r>
              <a:rPr lang="en-US" altLang="ja-JP" sz="2800" b="1" dirty="0" smtClean="0"/>
              <a:t>e</a:t>
            </a:r>
            <a:r>
              <a:rPr kumimoji="1" lang="en-US" altLang="ja-JP" sz="2800" b="1" dirty="0" smtClean="0"/>
              <a:t> should and we can evaluate the same characteristics </a:t>
            </a:r>
          </a:p>
          <a:p>
            <a:pPr algn="ctr"/>
            <a:r>
              <a:rPr kumimoji="1" lang="en-US" altLang="ja-JP" sz="2800" b="1" dirty="0" smtClean="0"/>
              <a:t>in the CLIC prototype, damped structure, TD24#4.</a:t>
            </a:r>
            <a:endParaRPr kumimoji="1" lang="ja-JP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3365</TotalTime>
  <Words>800</Words>
  <Application>Microsoft Office PowerPoint</Application>
  <PresentationFormat>画面に合わせる (4:3)</PresentationFormat>
  <Paragraphs>194</Paragraphs>
  <Slides>16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17" baseType="lpstr">
      <vt:lpstr>Office テーマ</vt:lpstr>
      <vt:lpstr>CERN-KEK  X-band collaboration</vt:lpstr>
      <vt:lpstr>Activities centered at CLIC high-gradient accelerator structures in 2011</vt:lpstr>
      <vt:lpstr>High-gradient test at Nextef</vt:lpstr>
      <vt:lpstr>CLIC test structures; fabrication and test T18 TD18T24TD24</vt:lpstr>
      <vt:lpstr>T24 run till earthquake and after</vt:lpstr>
      <vt:lpstr>Achieved Gradient</vt:lpstr>
      <vt:lpstr>Toward evaluation of CLIC prototype Damped TD24#4 processing  for more than 1700 hrs on Dec. 3</vt:lpstr>
      <vt:lpstr>スライド 8</vt:lpstr>
      <vt:lpstr>T24#3: Evolution of breakdown rate shows ever decreasing characteristics</vt:lpstr>
      <vt:lpstr>Toward evaluation of TD24  in nominal CLIC operation</vt:lpstr>
      <vt:lpstr>Nextef expansion  for further strengthening the R&amp;D</vt:lpstr>
      <vt:lpstr>Commissioning of another test area, shield-B, is early next year</vt:lpstr>
      <vt:lpstr>Other activities under collaboration</vt:lpstr>
      <vt:lpstr>スライド 14</vt:lpstr>
      <vt:lpstr>CERN/KEK collaboration is a base for worldwide R&amp;D toward high gradient</vt:lpstr>
      <vt:lpstr>Conclusion </vt:lpstr>
    </vt:vector>
  </TitlesOfParts>
  <Company>KEK Accelerator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Nextef results</dc:title>
  <dc:creator>Higo</dc:creator>
  <cp:lastModifiedBy>higo</cp:lastModifiedBy>
  <cp:revision>218</cp:revision>
  <dcterms:created xsi:type="dcterms:W3CDTF">2009-09-23T13:39:47Z</dcterms:created>
  <dcterms:modified xsi:type="dcterms:W3CDTF">2011-12-03T13:35:50Z</dcterms:modified>
</cp:coreProperties>
</file>